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449" autoAdjust="0"/>
  </p:normalViewPr>
  <p:slideViewPr>
    <p:cSldViewPr snapToGrid="0">
      <p:cViewPr>
        <p:scale>
          <a:sx n="70" d="100"/>
          <a:sy n="70" d="100"/>
        </p:scale>
        <p:origin x="133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CCB20-2777-4048-94F1-E23D9289B57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05E644-1E83-4EA0-BFF0-31741C545FA1}">
      <dgm:prSet/>
      <dgm:spPr/>
      <dgm:t>
        <a:bodyPr/>
        <a:lstStyle/>
        <a:p>
          <a:r>
            <a:rPr lang="en-US"/>
            <a:t>Credit card fraud impacts both institutions and consumers</a:t>
          </a:r>
        </a:p>
      </dgm:t>
    </dgm:pt>
    <dgm:pt modelId="{36D9042B-E9B5-4FC5-98DA-0854756DD20F}" type="parTrans" cxnId="{7B774221-CCE0-4EAF-8238-27BF195209D6}">
      <dgm:prSet/>
      <dgm:spPr/>
      <dgm:t>
        <a:bodyPr/>
        <a:lstStyle/>
        <a:p>
          <a:endParaRPr lang="en-US"/>
        </a:p>
      </dgm:t>
    </dgm:pt>
    <dgm:pt modelId="{7B7914CD-32B9-4DB0-901A-7CE1AE8EBA3A}" type="sibTrans" cxnId="{7B774221-CCE0-4EAF-8238-27BF195209D6}">
      <dgm:prSet/>
      <dgm:spPr/>
      <dgm:t>
        <a:bodyPr/>
        <a:lstStyle/>
        <a:p>
          <a:endParaRPr lang="en-US"/>
        </a:p>
      </dgm:t>
    </dgm:pt>
    <dgm:pt modelId="{08DC7BD0-7769-412D-B6D3-2C8FA010B2E0}">
      <dgm:prSet/>
      <dgm:spPr/>
      <dgm:t>
        <a:bodyPr/>
        <a:lstStyle/>
        <a:p>
          <a:r>
            <a:rPr lang="en-US"/>
            <a:t>Billions of dollars are lost each year due to fraudulent transactions</a:t>
          </a:r>
        </a:p>
      </dgm:t>
    </dgm:pt>
    <dgm:pt modelId="{3538B112-2C80-4DBA-BFFF-65DC3D004CCD}" type="parTrans" cxnId="{FC7B55CD-5882-48CC-9980-74074E556C51}">
      <dgm:prSet/>
      <dgm:spPr/>
      <dgm:t>
        <a:bodyPr/>
        <a:lstStyle/>
        <a:p>
          <a:endParaRPr lang="en-US"/>
        </a:p>
      </dgm:t>
    </dgm:pt>
    <dgm:pt modelId="{B8157985-1EF1-44DF-B519-5EA603E6E5FF}" type="sibTrans" cxnId="{FC7B55CD-5882-48CC-9980-74074E556C51}">
      <dgm:prSet/>
      <dgm:spPr/>
      <dgm:t>
        <a:bodyPr/>
        <a:lstStyle/>
        <a:p>
          <a:endParaRPr lang="en-US"/>
        </a:p>
      </dgm:t>
    </dgm:pt>
    <dgm:pt modelId="{13B7727E-23F2-4BC0-B9C7-AD5147813825}">
      <dgm:prSet/>
      <dgm:spPr/>
      <dgm:t>
        <a:bodyPr/>
        <a:lstStyle/>
        <a:p>
          <a:r>
            <a:rPr lang="en-US"/>
            <a:t>Consumers become hesitant to open and maintain accounts when the risk of fraud exists</a:t>
          </a:r>
        </a:p>
      </dgm:t>
    </dgm:pt>
    <dgm:pt modelId="{200E3421-1DA3-4872-A349-3397A8E658C4}" type="parTrans" cxnId="{5B50009E-BCC4-4F88-A5AB-342184D7C080}">
      <dgm:prSet/>
      <dgm:spPr/>
      <dgm:t>
        <a:bodyPr/>
        <a:lstStyle/>
        <a:p>
          <a:endParaRPr lang="en-US"/>
        </a:p>
      </dgm:t>
    </dgm:pt>
    <dgm:pt modelId="{12E1C6A5-A3F4-4BAB-978F-7C930A65E1C7}" type="sibTrans" cxnId="{5B50009E-BCC4-4F88-A5AB-342184D7C080}">
      <dgm:prSet/>
      <dgm:spPr/>
      <dgm:t>
        <a:bodyPr/>
        <a:lstStyle/>
        <a:p>
          <a:endParaRPr lang="en-US"/>
        </a:p>
      </dgm:t>
    </dgm:pt>
    <dgm:pt modelId="{0F24AD48-E692-4D21-9BAF-3B6658E05CB4}" type="pres">
      <dgm:prSet presAssocID="{77ECCB20-2777-4048-94F1-E23D9289B575}" presName="root" presStyleCnt="0">
        <dgm:presLayoutVars>
          <dgm:dir/>
          <dgm:resizeHandles val="exact"/>
        </dgm:presLayoutVars>
      </dgm:prSet>
      <dgm:spPr/>
    </dgm:pt>
    <dgm:pt modelId="{06E942DD-45C0-47C1-BE48-84181AF2848A}" type="pres">
      <dgm:prSet presAssocID="{FB05E644-1E83-4EA0-BFF0-31741C545FA1}" presName="compNode" presStyleCnt="0"/>
      <dgm:spPr/>
    </dgm:pt>
    <dgm:pt modelId="{1F2E4787-9DF8-4C65-8ABB-B8A8493C8F02}" type="pres">
      <dgm:prSet presAssocID="{FB05E644-1E83-4EA0-BFF0-31741C545FA1}" presName="bgRect" presStyleLbl="bgShp" presStyleIdx="0" presStyleCnt="3"/>
      <dgm:spPr/>
    </dgm:pt>
    <dgm:pt modelId="{2AC2D181-3F04-4337-BE9A-01F18183366F}" type="pres">
      <dgm:prSet presAssocID="{FB05E644-1E83-4EA0-BFF0-31741C545F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750B0556-6AA4-4B27-B7E7-2C4F140C59E5}" type="pres">
      <dgm:prSet presAssocID="{FB05E644-1E83-4EA0-BFF0-31741C545FA1}" presName="spaceRect" presStyleCnt="0"/>
      <dgm:spPr/>
    </dgm:pt>
    <dgm:pt modelId="{979AB729-F325-46BF-92E0-A8D6FC59C052}" type="pres">
      <dgm:prSet presAssocID="{FB05E644-1E83-4EA0-BFF0-31741C545FA1}" presName="parTx" presStyleLbl="revTx" presStyleIdx="0" presStyleCnt="3">
        <dgm:presLayoutVars>
          <dgm:chMax val="0"/>
          <dgm:chPref val="0"/>
        </dgm:presLayoutVars>
      </dgm:prSet>
      <dgm:spPr/>
    </dgm:pt>
    <dgm:pt modelId="{0B74C325-070E-4575-A703-8F718F2A8592}" type="pres">
      <dgm:prSet presAssocID="{7B7914CD-32B9-4DB0-901A-7CE1AE8EBA3A}" presName="sibTrans" presStyleCnt="0"/>
      <dgm:spPr/>
    </dgm:pt>
    <dgm:pt modelId="{FD9A93CA-021A-44A3-A6DE-093A561A75A7}" type="pres">
      <dgm:prSet presAssocID="{08DC7BD0-7769-412D-B6D3-2C8FA010B2E0}" presName="compNode" presStyleCnt="0"/>
      <dgm:spPr/>
    </dgm:pt>
    <dgm:pt modelId="{C7FC62E8-ADBB-4D73-88CA-8FB6C234688D}" type="pres">
      <dgm:prSet presAssocID="{08DC7BD0-7769-412D-B6D3-2C8FA010B2E0}" presName="bgRect" presStyleLbl="bgShp" presStyleIdx="1" presStyleCnt="3"/>
      <dgm:spPr/>
    </dgm:pt>
    <dgm:pt modelId="{750026A6-C529-4206-A199-3420ABC359B6}" type="pres">
      <dgm:prSet presAssocID="{08DC7BD0-7769-412D-B6D3-2C8FA010B2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BABF2093-1D2A-444F-B85C-AE0940521A49}" type="pres">
      <dgm:prSet presAssocID="{08DC7BD0-7769-412D-B6D3-2C8FA010B2E0}" presName="spaceRect" presStyleCnt="0"/>
      <dgm:spPr/>
    </dgm:pt>
    <dgm:pt modelId="{B57CFDB4-2BCE-464D-A0E2-49D8D0A7EB72}" type="pres">
      <dgm:prSet presAssocID="{08DC7BD0-7769-412D-B6D3-2C8FA010B2E0}" presName="parTx" presStyleLbl="revTx" presStyleIdx="1" presStyleCnt="3">
        <dgm:presLayoutVars>
          <dgm:chMax val="0"/>
          <dgm:chPref val="0"/>
        </dgm:presLayoutVars>
      </dgm:prSet>
      <dgm:spPr/>
    </dgm:pt>
    <dgm:pt modelId="{81BCA142-7017-4418-9277-CE40E0561001}" type="pres">
      <dgm:prSet presAssocID="{B8157985-1EF1-44DF-B519-5EA603E6E5FF}" presName="sibTrans" presStyleCnt="0"/>
      <dgm:spPr/>
    </dgm:pt>
    <dgm:pt modelId="{1AB55D25-38F8-4D27-B3C0-A0663A4D83F1}" type="pres">
      <dgm:prSet presAssocID="{13B7727E-23F2-4BC0-B9C7-AD5147813825}" presName="compNode" presStyleCnt="0"/>
      <dgm:spPr/>
    </dgm:pt>
    <dgm:pt modelId="{0FCB416D-6E5F-48F1-BB53-184BCF2D4D46}" type="pres">
      <dgm:prSet presAssocID="{13B7727E-23F2-4BC0-B9C7-AD5147813825}" presName="bgRect" presStyleLbl="bgShp" presStyleIdx="2" presStyleCnt="3"/>
      <dgm:spPr/>
    </dgm:pt>
    <dgm:pt modelId="{E507751C-486D-46E9-B36D-17B5C3CAA350}" type="pres">
      <dgm:prSet presAssocID="{13B7727E-23F2-4BC0-B9C7-AD51478138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273F04F-8329-442C-A6F4-3B72A44EAC8F}" type="pres">
      <dgm:prSet presAssocID="{13B7727E-23F2-4BC0-B9C7-AD5147813825}" presName="spaceRect" presStyleCnt="0"/>
      <dgm:spPr/>
    </dgm:pt>
    <dgm:pt modelId="{E02704D5-71E9-4127-B182-79DC7D468292}" type="pres">
      <dgm:prSet presAssocID="{13B7727E-23F2-4BC0-B9C7-AD5147813825}" presName="parTx" presStyleLbl="revTx" presStyleIdx="2" presStyleCnt="3">
        <dgm:presLayoutVars>
          <dgm:chMax val="0"/>
          <dgm:chPref val="0"/>
        </dgm:presLayoutVars>
      </dgm:prSet>
      <dgm:spPr/>
    </dgm:pt>
  </dgm:ptLst>
  <dgm:cxnLst>
    <dgm:cxn modelId="{14D60102-3721-4174-ABD2-0169B303C5AE}" type="presOf" srcId="{13B7727E-23F2-4BC0-B9C7-AD5147813825}" destId="{E02704D5-71E9-4127-B182-79DC7D468292}" srcOrd="0" destOrd="0" presId="urn:microsoft.com/office/officeart/2018/2/layout/IconVerticalSolidList"/>
    <dgm:cxn modelId="{EEA60A1D-5D45-45F3-AFE1-37144E7BD084}" type="presOf" srcId="{08DC7BD0-7769-412D-B6D3-2C8FA010B2E0}" destId="{B57CFDB4-2BCE-464D-A0E2-49D8D0A7EB72}" srcOrd="0" destOrd="0" presId="urn:microsoft.com/office/officeart/2018/2/layout/IconVerticalSolidList"/>
    <dgm:cxn modelId="{7B774221-CCE0-4EAF-8238-27BF195209D6}" srcId="{77ECCB20-2777-4048-94F1-E23D9289B575}" destId="{FB05E644-1E83-4EA0-BFF0-31741C545FA1}" srcOrd="0" destOrd="0" parTransId="{36D9042B-E9B5-4FC5-98DA-0854756DD20F}" sibTransId="{7B7914CD-32B9-4DB0-901A-7CE1AE8EBA3A}"/>
    <dgm:cxn modelId="{7BF44835-166A-4CC2-BEB9-CD0AA2CC285A}" type="presOf" srcId="{FB05E644-1E83-4EA0-BFF0-31741C545FA1}" destId="{979AB729-F325-46BF-92E0-A8D6FC59C052}" srcOrd="0" destOrd="0" presId="urn:microsoft.com/office/officeart/2018/2/layout/IconVerticalSolidList"/>
    <dgm:cxn modelId="{5B50009E-BCC4-4F88-A5AB-342184D7C080}" srcId="{77ECCB20-2777-4048-94F1-E23D9289B575}" destId="{13B7727E-23F2-4BC0-B9C7-AD5147813825}" srcOrd="2" destOrd="0" parTransId="{200E3421-1DA3-4872-A349-3397A8E658C4}" sibTransId="{12E1C6A5-A3F4-4BAB-978F-7C930A65E1C7}"/>
    <dgm:cxn modelId="{FC7B55CD-5882-48CC-9980-74074E556C51}" srcId="{77ECCB20-2777-4048-94F1-E23D9289B575}" destId="{08DC7BD0-7769-412D-B6D3-2C8FA010B2E0}" srcOrd="1" destOrd="0" parTransId="{3538B112-2C80-4DBA-BFFF-65DC3D004CCD}" sibTransId="{B8157985-1EF1-44DF-B519-5EA603E6E5FF}"/>
    <dgm:cxn modelId="{6FD1FAF9-4A07-46E2-9BF8-2679A2ED092C}" type="presOf" srcId="{77ECCB20-2777-4048-94F1-E23D9289B575}" destId="{0F24AD48-E692-4D21-9BAF-3B6658E05CB4}" srcOrd="0" destOrd="0" presId="urn:microsoft.com/office/officeart/2018/2/layout/IconVerticalSolidList"/>
    <dgm:cxn modelId="{A73EAFEE-3B9C-48C5-91BB-485367E1F9A7}" type="presParOf" srcId="{0F24AD48-E692-4D21-9BAF-3B6658E05CB4}" destId="{06E942DD-45C0-47C1-BE48-84181AF2848A}" srcOrd="0" destOrd="0" presId="urn:microsoft.com/office/officeart/2018/2/layout/IconVerticalSolidList"/>
    <dgm:cxn modelId="{90AC8A93-49C3-44D2-B61C-DE02BAA2529D}" type="presParOf" srcId="{06E942DD-45C0-47C1-BE48-84181AF2848A}" destId="{1F2E4787-9DF8-4C65-8ABB-B8A8493C8F02}" srcOrd="0" destOrd="0" presId="urn:microsoft.com/office/officeart/2018/2/layout/IconVerticalSolidList"/>
    <dgm:cxn modelId="{0CE70FFC-1A5B-4F6B-A04F-EF73621335E5}" type="presParOf" srcId="{06E942DD-45C0-47C1-BE48-84181AF2848A}" destId="{2AC2D181-3F04-4337-BE9A-01F18183366F}" srcOrd="1" destOrd="0" presId="urn:microsoft.com/office/officeart/2018/2/layout/IconVerticalSolidList"/>
    <dgm:cxn modelId="{82546806-1B8D-4423-94D7-4A491B1E1AAA}" type="presParOf" srcId="{06E942DD-45C0-47C1-BE48-84181AF2848A}" destId="{750B0556-6AA4-4B27-B7E7-2C4F140C59E5}" srcOrd="2" destOrd="0" presId="urn:microsoft.com/office/officeart/2018/2/layout/IconVerticalSolidList"/>
    <dgm:cxn modelId="{01521605-23DD-412C-BB0D-E4C73D8DDA3B}" type="presParOf" srcId="{06E942DD-45C0-47C1-BE48-84181AF2848A}" destId="{979AB729-F325-46BF-92E0-A8D6FC59C052}" srcOrd="3" destOrd="0" presId="urn:microsoft.com/office/officeart/2018/2/layout/IconVerticalSolidList"/>
    <dgm:cxn modelId="{B6D7EF66-5D7E-485B-A86B-916F801C20AC}" type="presParOf" srcId="{0F24AD48-E692-4D21-9BAF-3B6658E05CB4}" destId="{0B74C325-070E-4575-A703-8F718F2A8592}" srcOrd="1" destOrd="0" presId="urn:microsoft.com/office/officeart/2018/2/layout/IconVerticalSolidList"/>
    <dgm:cxn modelId="{BA5E706F-2CB6-40A7-9077-27A0446D7C06}" type="presParOf" srcId="{0F24AD48-E692-4D21-9BAF-3B6658E05CB4}" destId="{FD9A93CA-021A-44A3-A6DE-093A561A75A7}" srcOrd="2" destOrd="0" presId="urn:microsoft.com/office/officeart/2018/2/layout/IconVerticalSolidList"/>
    <dgm:cxn modelId="{F3A77FD4-083E-4561-8E2E-8C2464B1B95D}" type="presParOf" srcId="{FD9A93CA-021A-44A3-A6DE-093A561A75A7}" destId="{C7FC62E8-ADBB-4D73-88CA-8FB6C234688D}" srcOrd="0" destOrd="0" presId="urn:microsoft.com/office/officeart/2018/2/layout/IconVerticalSolidList"/>
    <dgm:cxn modelId="{D8142B40-8B61-43AB-9148-EBA1835BF0CC}" type="presParOf" srcId="{FD9A93CA-021A-44A3-A6DE-093A561A75A7}" destId="{750026A6-C529-4206-A199-3420ABC359B6}" srcOrd="1" destOrd="0" presId="urn:microsoft.com/office/officeart/2018/2/layout/IconVerticalSolidList"/>
    <dgm:cxn modelId="{40AA903D-EAD2-461C-B002-828B3B376FB1}" type="presParOf" srcId="{FD9A93CA-021A-44A3-A6DE-093A561A75A7}" destId="{BABF2093-1D2A-444F-B85C-AE0940521A49}" srcOrd="2" destOrd="0" presId="urn:microsoft.com/office/officeart/2018/2/layout/IconVerticalSolidList"/>
    <dgm:cxn modelId="{4BA5324D-D61C-4587-9F67-5834A4506A39}" type="presParOf" srcId="{FD9A93CA-021A-44A3-A6DE-093A561A75A7}" destId="{B57CFDB4-2BCE-464D-A0E2-49D8D0A7EB72}" srcOrd="3" destOrd="0" presId="urn:microsoft.com/office/officeart/2018/2/layout/IconVerticalSolidList"/>
    <dgm:cxn modelId="{253D274C-3D3C-40F8-9400-D66DE438206E}" type="presParOf" srcId="{0F24AD48-E692-4D21-9BAF-3B6658E05CB4}" destId="{81BCA142-7017-4418-9277-CE40E0561001}" srcOrd="3" destOrd="0" presId="urn:microsoft.com/office/officeart/2018/2/layout/IconVerticalSolidList"/>
    <dgm:cxn modelId="{B2737B33-B413-4AB1-8DB3-6FB5A87965F3}" type="presParOf" srcId="{0F24AD48-E692-4D21-9BAF-3B6658E05CB4}" destId="{1AB55D25-38F8-4D27-B3C0-A0663A4D83F1}" srcOrd="4" destOrd="0" presId="urn:microsoft.com/office/officeart/2018/2/layout/IconVerticalSolidList"/>
    <dgm:cxn modelId="{C98C2723-86C5-4090-BD04-3A9E923730E2}" type="presParOf" srcId="{1AB55D25-38F8-4D27-B3C0-A0663A4D83F1}" destId="{0FCB416D-6E5F-48F1-BB53-184BCF2D4D46}" srcOrd="0" destOrd="0" presId="urn:microsoft.com/office/officeart/2018/2/layout/IconVerticalSolidList"/>
    <dgm:cxn modelId="{41246AEA-B5ED-4BE4-A01C-1936DB1D689F}" type="presParOf" srcId="{1AB55D25-38F8-4D27-B3C0-A0663A4D83F1}" destId="{E507751C-486D-46E9-B36D-17B5C3CAA350}" srcOrd="1" destOrd="0" presId="urn:microsoft.com/office/officeart/2018/2/layout/IconVerticalSolidList"/>
    <dgm:cxn modelId="{3E504069-9AAD-4E84-9987-4B353BACF497}" type="presParOf" srcId="{1AB55D25-38F8-4D27-B3C0-A0663A4D83F1}" destId="{A273F04F-8329-442C-A6F4-3B72A44EAC8F}" srcOrd="2" destOrd="0" presId="urn:microsoft.com/office/officeart/2018/2/layout/IconVerticalSolidList"/>
    <dgm:cxn modelId="{6DD19C2C-E85D-4945-A039-5A789665F49E}" type="presParOf" srcId="{1AB55D25-38F8-4D27-B3C0-A0663A4D83F1}" destId="{E02704D5-71E9-4127-B182-79DC7D46829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52573E-7972-471D-BBB9-531CF3EFB899}"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14BAD47B-5492-4095-B6E2-3E6428D14ACF}">
      <dgm:prSet/>
      <dgm:spPr/>
      <dgm:t>
        <a:bodyPr/>
        <a:lstStyle/>
        <a:p>
          <a:r>
            <a:rPr lang="en-US"/>
            <a:t>SMOTE – to oversample minority class (fraudulent transactions)</a:t>
          </a:r>
        </a:p>
      </dgm:t>
    </dgm:pt>
    <dgm:pt modelId="{9FD07374-E63A-4898-83BA-6AB32EBAF7FF}" type="parTrans" cxnId="{87242287-4E49-41A8-B5DA-E6AA6C8C8D36}">
      <dgm:prSet/>
      <dgm:spPr/>
      <dgm:t>
        <a:bodyPr/>
        <a:lstStyle/>
        <a:p>
          <a:endParaRPr lang="en-US"/>
        </a:p>
      </dgm:t>
    </dgm:pt>
    <dgm:pt modelId="{1022C79D-96FB-4697-9064-7E5719594C61}" type="sibTrans" cxnId="{87242287-4E49-41A8-B5DA-E6AA6C8C8D36}">
      <dgm:prSet/>
      <dgm:spPr/>
      <dgm:t>
        <a:bodyPr/>
        <a:lstStyle/>
        <a:p>
          <a:endParaRPr lang="en-US"/>
        </a:p>
      </dgm:t>
    </dgm:pt>
    <dgm:pt modelId="{B7E718AE-18FC-4A84-8DCB-07168764B485}">
      <dgm:prSet/>
      <dgm:spPr/>
      <dgm:t>
        <a:bodyPr/>
        <a:lstStyle/>
        <a:p>
          <a:r>
            <a:rPr lang="en-US"/>
            <a:t>Balances the dataset without losing valuable information</a:t>
          </a:r>
        </a:p>
      </dgm:t>
    </dgm:pt>
    <dgm:pt modelId="{18B90DEF-7BE2-4C77-9F21-470569364538}" type="parTrans" cxnId="{F14F283F-E0E6-466D-A7D5-9EF7D9B2516A}">
      <dgm:prSet/>
      <dgm:spPr/>
      <dgm:t>
        <a:bodyPr/>
        <a:lstStyle/>
        <a:p>
          <a:endParaRPr lang="en-US"/>
        </a:p>
      </dgm:t>
    </dgm:pt>
    <dgm:pt modelId="{694CA0D3-2BA9-4224-AA65-68D54511427E}" type="sibTrans" cxnId="{F14F283F-E0E6-466D-A7D5-9EF7D9B2516A}">
      <dgm:prSet/>
      <dgm:spPr/>
      <dgm:t>
        <a:bodyPr/>
        <a:lstStyle/>
        <a:p>
          <a:endParaRPr lang="en-US"/>
        </a:p>
      </dgm:t>
    </dgm:pt>
    <dgm:pt modelId="{D7876E51-6141-4B91-B85F-CB8E40A8E36D}" type="pres">
      <dgm:prSet presAssocID="{DC52573E-7972-471D-BBB9-531CF3EFB899}" presName="Name0" presStyleCnt="0">
        <dgm:presLayoutVars>
          <dgm:dir/>
          <dgm:animLvl val="lvl"/>
          <dgm:resizeHandles val="exact"/>
        </dgm:presLayoutVars>
      </dgm:prSet>
      <dgm:spPr/>
    </dgm:pt>
    <dgm:pt modelId="{C0579D26-2EFD-469D-BE04-0B78CD4034B7}" type="pres">
      <dgm:prSet presAssocID="{B7E718AE-18FC-4A84-8DCB-07168764B485}" presName="boxAndChildren" presStyleCnt="0"/>
      <dgm:spPr/>
    </dgm:pt>
    <dgm:pt modelId="{BB60CBC7-D79A-47AE-A28C-4B3C267C9CF2}" type="pres">
      <dgm:prSet presAssocID="{B7E718AE-18FC-4A84-8DCB-07168764B485}" presName="parentTextBox" presStyleLbl="node1" presStyleIdx="0" presStyleCnt="2"/>
      <dgm:spPr/>
    </dgm:pt>
    <dgm:pt modelId="{7EEB02E8-D629-433B-AD0F-F6D6595F8F90}" type="pres">
      <dgm:prSet presAssocID="{1022C79D-96FB-4697-9064-7E5719594C61}" presName="sp" presStyleCnt="0"/>
      <dgm:spPr/>
    </dgm:pt>
    <dgm:pt modelId="{CCD02A5F-F5C3-472F-BBD8-FAF8D8063045}" type="pres">
      <dgm:prSet presAssocID="{14BAD47B-5492-4095-B6E2-3E6428D14ACF}" presName="arrowAndChildren" presStyleCnt="0"/>
      <dgm:spPr/>
    </dgm:pt>
    <dgm:pt modelId="{9538D715-3F28-49FC-86DD-AE87BA19F02C}" type="pres">
      <dgm:prSet presAssocID="{14BAD47B-5492-4095-B6E2-3E6428D14ACF}" presName="parentTextArrow" presStyleLbl="node1" presStyleIdx="1" presStyleCnt="2"/>
      <dgm:spPr/>
    </dgm:pt>
  </dgm:ptLst>
  <dgm:cxnLst>
    <dgm:cxn modelId="{64D81334-BDD2-4C32-81EA-C9B78E095E4E}" type="presOf" srcId="{DC52573E-7972-471D-BBB9-531CF3EFB899}" destId="{D7876E51-6141-4B91-B85F-CB8E40A8E36D}" srcOrd="0" destOrd="0" presId="urn:microsoft.com/office/officeart/2005/8/layout/process4"/>
    <dgm:cxn modelId="{F14F283F-E0E6-466D-A7D5-9EF7D9B2516A}" srcId="{DC52573E-7972-471D-BBB9-531CF3EFB899}" destId="{B7E718AE-18FC-4A84-8DCB-07168764B485}" srcOrd="1" destOrd="0" parTransId="{18B90DEF-7BE2-4C77-9F21-470569364538}" sibTransId="{694CA0D3-2BA9-4224-AA65-68D54511427E}"/>
    <dgm:cxn modelId="{87242287-4E49-41A8-B5DA-E6AA6C8C8D36}" srcId="{DC52573E-7972-471D-BBB9-531CF3EFB899}" destId="{14BAD47B-5492-4095-B6E2-3E6428D14ACF}" srcOrd="0" destOrd="0" parTransId="{9FD07374-E63A-4898-83BA-6AB32EBAF7FF}" sibTransId="{1022C79D-96FB-4697-9064-7E5719594C61}"/>
    <dgm:cxn modelId="{D8CD378A-35BB-43E7-AA44-CD0E6AA47BD3}" type="presOf" srcId="{B7E718AE-18FC-4A84-8DCB-07168764B485}" destId="{BB60CBC7-D79A-47AE-A28C-4B3C267C9CF2}" srcOrd="0" destOrd="0" presId="urn:microsoft.com/office/officeart/2005/8/layout/process4"/>
    <dgm:cxn modelId="{30BD5397-C7DA-4630-B95A-4CC50D29CDBF}" type="presOf" srcId="{14BAD47B-5492-4095-B6E2-3E6428D14ACF}" destId="{9538D715-3F28-49FC-86DD-AE87BA19F02C}" srcOrd="0" destOrd="0" presId="urn:microsoft.com/office/officeart/2005/8/layout/process4"/>
    <dgm:cxn modelId="{7D9BD91E-1DDA-448F-BA3C-6CB3A27110A4}" type="presParOf" srcId="{D7876E51-6141-4B91-B85F-CB8E40A8E36D}" destId="{C0579D26-2EFD-469D-BE04-0B78CD4034B7}" srcOrd="0" destOrd="0" presId="urn:microsoft.com/office/officeart/2005/8/layout/process4"/>
    <dgm:cxn modelId="{29712F30-8A3F-49DD-A4D4-C623D4181DE6}" type="presParOf" srcId="{C0579D26-2EFD-469D-BE04-0B78CD4034B7}" destId="{BB60CBC7-D79A-47AE-A28C-4B3C267C9CF2}" srcOrd="0" destOrd="0" presId="urn:microsoft.com/office/officeart/2005/8/layout/process4"/>
    <dgm:cxn modelId="{92679A93-226A-4D82-B5C4-B09D2BE0754B}" type="presParOf" srcId="{D7876E51-6141-4B91-B85F-CB8E40A8E36D}" destId="{7EEB02E8-D629-433B-AD0F-F6D6595F8F90}" srcOrd="1" destOrd="0" presId="urn:microsoft.com/office/officeart/2005/8/layout/process4"/>
    <dgm:cxn modelId="{3FFD0D87-C62F-42F7-A031-BC972ED0ABD9}" type="presParOf" srcId="{D7876E51-6141-4B91-B85F-CB8E40A8E36D}" destId="{CCD02A5F-F5C3-472F-BBD8-FAF8D8063045}" srcOrd="2" destOrd="0" presId="urn:microsoft.com/office/officeart/2005/8/layout/process4"/>
    <dgm:cxn modelId="{D11C36E5-DCFA-416D-9675-0674BF17FAC1}" type="presParOf" srcId="{CCD02A5F-F5C3-472F-BBD8-FAF8D8063045}" destId="{9538D715-3F28-49FC-86DD-AE87BA19F02C}"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765F43-56E1-4526-BB6D-636F3D60A98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B403997-F058-44FE-8C42-574D9A0A2E0B}">
      <dgm:prSet/>
      <dgm:spPr/>
      <dgm:t>
        <a:bodyPr/>
        <a:lstStyle/>
        <a:p>
          <a:r>
            <a:rPr lang="en-US"/>
            <a:t>Logistic Regression</a:t>
          </a:r>
        </a:p>
      </dgm:t>
    </dgm:pt>
    <dgm:pt modelId="{9C025BB6-1B0B-4DF0-9CF1-0FA6C2C9FD12}" type="parTrans" cxnId="{002BCFCB-9224-42D3-B68E-BC7EBC616F8D}">
      <dgm:prSet/>
      <dgm:spPr/>
      <dgm:t>
        <a:bodyPr/>
        <a:lstStyle/>
        <a:p>
          <a:endParaRPr lang="en-US"/>
        </a:p>
      </dgm:t>
    </dgm:pt>
    <dgm:pt modelId="{035425B4-ED19-4867-A58E-584DA311182E}" type="sibTrans" cxnId="{002BCFCB-9224-42D3-B68E-BC7EBC616F8D}">
      <dgm:prSet/>
      <dgm:spPr/>
      <dgm:t>
        <a:bodyPr/>
        <a:lstStyle/>
        <a:p>
          <a:endParaRPr lang="en-US"/>
        </a:p>
      </dgm:t>
    </dgm:pt>
    <dgm:pt modelId="{A1678598-CB8F-4193-8A5F-0B407D483275}">
      <dgm:prSet/>
      <dgm:spPr/>
      <dgm:t>
        <a:bodyPr/>
        <a:lstStyle/>
        <a:p>
          <a:r>
            <a:rPr lang="en-US"/>
            <a:t>Random Forest Classifier</a:t>
          </a:r>
        </a:p>
      </dgm:t>
    </dgm:pt>
    <dgm:pt modelId="{76D83C18-3D7A-4EA5-8C86-036C34CF3096}" type="parTrans" cxnId="{767EC3D3-9B96-47AF-BA22-96326FC39D71}">
      <dgm:prSet/>
      <dgm:spPr/>
      <dgm:t>
        <a:bodyPr/>
        <a:lstStyle/>
        <a:p>
          <a:endParaRPr lang="en-US"/>
        </a:p>
      </dgm:t>
    </dgm:pt>
    <dgm:pt modelId="{B110D6DB-AB7E-4C27-ACB2-C8B9DC297B8E}" type="sibTrans" cxnId="{767EC3D3-9B96-47AF-BA22-96326FC39D71}">
      <dgm:prSet/>
      <dgm:spPr/>
      <dgm:t>
        <a:bodyPr/>
        <a:lstStyle/>
        <a:p>
          <a:endParaRPr lang="en-US"/>
        </a:p>
      </dgm:t>
    </dgm:pt>
    <dgm:pt modelId="{4C56927A-57C0-4BAC-9A16-FD20E9A65480}">
      <dgm:prSet/>
      <dgm:spPr/>
      <dgm:t>
        <a:bodyPr/>
        <a:lstStyle/>
        <a:p>
          <a:r>
            <a:rPr lang="en-US"/>
            <a:t>XGBoost</a:t>
          </a:r>
        </a:p>
      </dgm:t>
    </dgm:pt>
    <dgm:pt modelId="{AB88AB83-D192-4F9D-BE44-AA7B2867568B}" type="parTrans" cxnId="{6813637A-990B-4B5E-905F-D645AADD921B}">
      <dgm:prSet/>
      <dgm:spPr/>
      <dgm:t>
        <a:bodyPr/>
        <a:lstStyle/>
        <a:p>
          <a:endParaRPr lang="en-US"/>
        </a:p>
      </dgm:t>
    </dgm:pt>
    <dgm:pt modelId="{F662C46A-678B-4D64-A7D6-03D8ADD017FA}" type="sibTrans" cxnId="{6813637A-990B-4B5E-905F-D645AADD921B}">
      <dgm:prSet/>
      <dgm:spPr/>
      <dgm:t>
        <a:bodyPr/>
        <a:lstStyle/>
        <a:p>
          <a:endParaRPr lang="en-US"/>
        </a:p>
      </dgm:t>
    </dgm:pt>
    <dgm:pt modelId="{859234A5-5B83-491F-A1D0-390DF45889A1}" type="pres">
      <dgm:prSet presAssocID="{31765F43-56E1-4526-BB6D-636F3D60A981}" presName="linear" presStyleCnt="0">
        <dgm:presLayoutVars>
          <dgm:animLvl val="lvl"/>
          <dgm:resizeHandles val="exact"/>
        </dgm:presLayoutVars>
      </dgm:prSet>
      <dgm:spPr/>
    </dgm:pt>
    <dgm:pt modelId="{CBB07F7E-0075-4491-BBDE-DE8D2E87E73E}" type="pres">
      <dgm:prSet presAssocID="{EB403997-F058-44FE-8C42-574D9A0A2E0B}" presName="parentText" presStyleLbl="node1" presStyleIdx="0" presStyleCnt="3">
        <dgm:presLayoutVars>
          <dgm:chMax val="0"/>
          <dgm:bulletEnabled val="1"/>
        </dgm:presLayoutVars>
      </dgm:prSet>
      <dgm:spPr/>
    </dgm:pt>
    <dgm:pt modelId="{E2B9E680-20BD-4580-8CAC-873EBE983620}" type="pres">
      <dgm:prSet presAssocID="{035425B4-ED19-4867-A58E-584DA311182E}" presName="spacer" presStyleCnt="0"/>
      <dgm:spPr/>
    </dgm:pt>
    <dgm:pt modelId="{299FB445-3E48-44BA-AC5F-FDFF86FD1F7E}" type="pres">
      <dgm:prSet presAssocID="{A1678598-CB8F-4193-8A5F-0B407D483275}" presName="parentText" presStyleLbl="node1" presStyleIdx="1" presStyleCnt="3">
        <dgm:presLayoutVars>
          <dgm:chMax val="0"/>
          <dgm:bulletEnabled val="1"/>
        </dgm:presLayoutVars>
      </dgm:prSet>
      <dgm:spPr/>
    </dgm:pt>
    <dgm:pt modelId="{E27083E1-5E86-46D0-BFCE-7B8B4F901A16}" type="pres">
      <dgm:prSet presAssocID="{B110D6DB-AB7E-4C27-ACB2-C8B9DC297B8E}" presName="spacer" presStyleCnt="0"/>
      <dgm:spPr/>
    </dgm:pt>
    <dgm:pt modelId="{652C34E3-D05B-4FD0-9720-71E546F57F39}" type="pres">
      <dgm:prSet presAssocID="{4C56927A-57C0-4BAC-9A16-FD20E9A65480}" presName="parentText" presStyleLbl="node1" presStyleIdx="2" presStyleCnt="3">
        <dgm:presLayoutVars>
          <dgm:chMax val="0"/>
          <dgm:bulletEnabled val="1"/>
        </dgm:presLayoutVars>
      </dgm:prSet>
      <dgm:spPr/>
    </dgm:pt>
  </dgm:ptLst>
  <dgm:cxnLst>
    <dgm:cxn modelId="{2F1A6C24-44B8-4EA7-8D3C-7DC2FFCCC8B9}" type="presOf" srcId="{31765F43-56E1-4526-BB6D-636F3D60A981}" destId="{859234A5-5B83-491F-A1D0-390DF45889A1}" srcOrd="0" destOrd="0" presId="urn:microsoft.com/office/officeart/2005/8/layout/vList2"/>
    <dgm:cxn modelId="{3CC2FB6C-1461-418A-87FF-3DE43459D600}" type="presOf" srcId="{4C56927A-57C0-4BAC-9A16-FD20E9A65480}" destId="{652C34E3-D05B-4FD0-9720-71E546F57F39}" srcOrd="0" destOrd="0" presId="urn:microsoft.com/office/officeart/2005/8/layout/vList2"/>
    <dgm:cxn modelId="{6813637A-990B-4B5E-905F-D645AADD921B}" srcId="{31765F43-56E1-4526-BB6D-636F3D60A981}" destId="{4C56927A-57C0-4BAC-9A16-FD20E9A65480}" srcOrd="2" destOrd="0" parTransId="{AB88AB83-D192-4F9D-BE44-AA7B2867568B}" sibTransId="{F662C46A-678B-4D64-A7D6-03D8ADD017FA}"/>
    <dgm:cxn modelId="{BC9E527D-2EF9-4580-BFEC-321E2E1FBBD2}" type="presOf" srcId="{A1678598-CB8F-4193-8A5F-0B407D483275}" destId="{299FB445-3E48-44BA-AC5F-FDFF86FD1F7E}" srcOrd="0" destOrd="0" presId="urn:microsoft.com/office/officeart/2005/8/layout/vList2"/>
    <dgm:cxn modelId="{704B4C93-22FD-4E31-9F61-A0817FB5B706}" type="presOf" srcId="{EB403997-F058-44FE-8C42-574D9A0A2E0B}" destId="{CBB07F7E-0075-4491-BBDE-DE8D2E87E73E}" srcOrd="0" destOrd="0" presId="urn:microsoft.com/office/officeart/2005/8/layout/vList2"/>
    <dgm:cxn modelId="{002BCFCB-9224-42D3-B68E-BC7EBC616F8D}" srcId="{31765F43-56E1-4526-BB6D-636F3D60A981}" destId="{EB403997-F058-44FE-8C42-574D9A0A2E0B}" srcOrd="0" destOrd="0" parTransId="{9C025BB6-1B0B-4DF0-9CF1-0FA6C2C9FD12}" sibTransId="{035425B4-ED19-4867-A58E-584DA311182E}"/>
    <dgm:cxn modelId="{767EC3D3-9B96-47AF-BA22-96326FC39D71}" srcId="{31765F43-56E1-4526-BB6D-636F3D60A981}" destId="{A1678598-CB8F-4193-8A5F-0B407D483275}" srcOrd="1" destOrd="0" parTransId="{76D83C18-3D7A-4EA5-8C86-036C34CF3096}" sibTransId="{B110D6DB-AB7E-4C27-ACB2-C8B9DC297B8E}"/>
    <dgm:cxn modelId="{43412105-F0E4-472B-8760-80F100CC70E3}" type="presParOf" srcId="{859234A5-5B83-491F-A1D0-390DF45889A1}" destId="{CBB07F7E-0075-4491-BBDE-DE8D2E87E73E}" srcOrd="0" destOrd="0" presId="urn:microsoft.com/office/officeart/2005/8/layout/vList2"/>
    <dgm:cxn modelId="{47EFA653-13DD-45EC-AFA0-019AB05878A2}" type="presParOf" srcId="{859234A5-5B83-491F-A1D0-390DF45889A1}" destId="{E2B9E680-20BD-4580-8CAC-873EBE983620}" srcOrd="1" destOrd="0" presId="urn:microsoft.com/office/officeart/2005/8/layout/vList2"/>
    <dgm:cxn modelId="{430531FD-23E7-4FCF-A1DB-26FFD6EA38BE}" type="presParOf" srcId="{859234A5-5B83-491F-A1D0-390DF45889A1}" destId="{299FB445-3E48-44BA-AC5F-FDFF86FD1F7E}" srcOrd="2" destOrd="0" presId="urn:microsoft.com/office/officeart/2005/8/layout/vList2"/>
    <dgm:cxn modelId="{69F80A99-288E-4648-95AE-960CB082BACF}" type="presParOf" srcId="{859234A5-5B83-491F-A1D0-390DF45889A1}" destId="{E27083E1-5E86-46D0-BFCE-7B8B4F901A16}" srcOrd="3" destOrd="0" presId="urn:microsoft.com/office/officeart/2005/8/layout/vList2"/>
    <dgm:cxn modelId="{17E8B830-B2DA-4DB7-ACDA-DACA74655EC8}" type="presParOf" srcId="{859234A5-5B83-491F-A1D0-390DF45889A1}" destId="{652C34E3-D05B-4FD0-9720-71E546F57F39}"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FE7C89-4434-48CA-9EEF-3753E2292F8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D5804C8-2907-40F7-AA11-FF6941273BD7}">
      <dgm:prSet/>
      <dgm:spPr/>
      <dgm:t>
        <a:bodyPr/>
        <a:lstStyle/>
        <a:p>
          <a:r>
            <a:rPr lang="en-US"/>
            <a:t>Precision</a:t>
          </a:r>
        </a:p>
      </dgm:t>
    </dgm:pt>
    <dgm:pt modelId="{F165634A-FB5C-4354-A308-BD20B90259EB}" type="parTrans" cxnId="{7113C788-A9E6-42BC-BFE7-81B8530B1A00}">
      <dgm:prSet/>
      <dgm:spPr/>
      <dgm:t>
        <a:bodyPr/>
        <a:lstStyle/>
        <a:p>
          <a:endParaRPr lang="en-US"/>
        </a:p>
      </dgm:t>
    </dgm:pt>
    <dgm:pt modelId="{F9A6234C-080C-494C-9030-0B9B4765946D}" type="sibTrans" cxnId="{7113C788-A9E6-42BC-BFE7-81B8530B1A00}">
      <dgm:prSet/>
      <dgm:spPr/>
      <dgm:t>
        <a:bodyPr/>
        <a:lstStyle/>
        <a:p>
          <a:endParaRPr lang="en-US"/>
        </a:p>
      </dgm:t>
    </dgm:pt>
    <dgm:pt modelId="{19C76CF8-5BD7-4A9A-8965-5706F29BFE19}">
      <dgm:prSet/>
      <dgm:spPr/>
      <dgm:t>
        <a:bodyPr/>
        <a:lstStyle/>
        <a:p>
          <a:r>
            <a:rPr lang="en-US"/>
            <a:t>Recall</a:t>
          </a:r>
        </a:p>
      </dgm:t>
    </dgm:pt>
    <dgm:pt modelId="{3A58EADE-FFAD-48BB-AA45-BD99387D959C}" type="parTrans" cxnId="{A938189D-5853-41B8-AE02-E4ADD9698438}">
      <dgm:prSet/>
      <dgm:spPr/>
      <dgm:t>
        <a:bodyPr/>
        <a:lstStyle/>
        <a:p>
          <a:endParaRPr lang="en-US"/>
        </a:p>
      </dgm:t>
    </dgm:pt>
    <dgm:pt modelId="{431AA16B-FF13-4CD5-9563-CB4721BAD30E}" type="sibTrans" cxnId="{A938189D-5853-41B8-AE02-E4ADD9698438}">
      <dgm:prSet/>
      <dgm:spPr/>
      <dgm:t>
        <a:bodyPr/>
        <a:lstStyle/>
        <a:p>
          <a:endParaRPr lang="en-US"/>
        </a:p>
      </dgm:t>
    </dgm:pt>
    <dgm:pt modelId="{215C3B55-0B21-4B47-AFD7-A712872BCA8F}">
      <dgm:prSet/>
      <dgm:spPr/>
      <dgm:t>
        <a:bodyPr/>
        <a:lstStyle/>
        <a:p>
          <a:r>
            <a:rPr lang="en-US"/>
            <a:t>F1-Score</a:t>
          </a:r>
        </a:p>
      </dgm:t>
    </dgm:pt>
    <dgm:pt modelId="{2B16DAF5-C9D2-4042-80D0-A2FBAD6DF557}" type="parTrans" cxnId="{6B7DF244-1FE7-4426-88B8-21B59CC6C94F}">
      <dgm:prSet/>
      <dgm:spPr/>
      <dgm:t>
        <a:bodyPr/>
        <a:lstStyle/>
        <a:p>
          <a:endParaRPr lang="en-US"/>
        </a:p>
      </dgm:t>
    </dgm:pt>
    <dgm:pt modelId="{6429661A-BD2D-4F54-AE73-EFA64D3A1194}" type="sibTrans" cxnId="{6B7DF244-1FE7-4426-88B8-21B59CC6C94F}">
      <dgm:prSet/>
      <dgm:spPr/>
      <dgm:t>
        <a:bodyPr/>
        <a:lstStyle/>
        <a:p>
          <a:endParaRPr lang="en-US"/>
        </a:p>
      </dgm:t>
    </dgm:pt>
    <dgm:pt modelId="{5C7C4719-AA80-4AAB-8EAD-5800579EB831}">
      <dgm:prSet/>
      <dgm:spPr/>
      <dgm:t>
        <a:bodyPr/>
        <a:lstStyle/>
        <a:p>
          <a:r>
            <a:rPr lang="en-US"/>
            <a:t>AUC-ROC</a:t>
          </a:r>
        </a:p>
      </dgm:t>
    </dgm:pt>
    <dgm:pt modelId="{8ACDC014-C3CE-4EB6-8D9F-D2CB1D83A4D2}" type="parTrans" cxnId="{EE66A4EE-1F19-4794-82DF-EF288CE346D4}">
      <dgm:prSet/>
      <dgm:spPr/>
      <dgm:t>
        <a:bodyPr/>
        <a:lstStyle/>
        <a:p>
          <a:endParaRPr lang="en-US"/>
        </a:p>
      </dgm:t>
    </dgm:pt>
    <dgm:pt modelId="{AEC55AFF-13D0-4D1A-966B-E9CE54681C5C}" type="sibTrans" cxnId="{EE66A4EE-1F19-4794-82DF-EF288CE346D4}">
      <dgm:prSet/>
      <dgm:spPr/>
      <dgm:t>
        <a:bodyPr/>
        <a:lstStyle/>
        <a:p>
          <a:endParaRPr lang="en-US"/>
        </a:p>
      </dgm:t>
    </dgm:pt>
    <dgm:pt modelId="{1C9DFC6B-B3DA-4654-985A-13EF9FB456EC}" type="pres">
      <dgm:prSet presAssocID="{12FE7C89-4434-48CA-9EEF-3753E2292F8C}" presName="linear" presStyleCnt="0">
        <dgm:presLayoutVars>
          <dgm:animLvl val="lvl"/>
          <dgm:resizeHandles val="exact"/>
        </dgm:presLayoutVars>
      </dgm:prSet>
      <dgm:spPr/>
    </dgm:pt>
    <dgm:pt modelId="{1EDAF5AA-81F3-4C1C-998F-DD2215F4A34B}" type="pres">
      <dgm:prSet presAssocID="{BD5804C8-2907-40F7-AA11-FF6941273BD7}" presName="parentText" presStyleLbl="node1" presStyleIdx="0" presStyleCnt="4">
        <dgm:presLayoutVars>
          <dgm:chMax val="0"/>
          <dgm:bulletEnabled val="1"/>
        </dgm:presLayoutVars>
      </dgm:prSet>
      <dgm:spPr/>
    </dgm:pt>
    <dgm:pt modelId="{5C37DA61-4EDD-48B4-846F-9FDDC5F8D87A}" type="pres">
      <dgm:prSet presAssocID="{F9A6234C-080C-494C-9030-0B9B4765946D}" presName="spacer" presStyleCnt="0"/>
      <dgm:spPr/>
    </dgm:pt>
    <dgm:pt modelId="{A51C7DF8-0B8B-4675-B054-7DA203DDDE1D}" type="pres">
      <dgm:prSet presAssocID="{19C76CF8-5BD7-4A9A-8965-5706F29BFE19}" presName="parentText" presStyleLbl="node1" presStyleIdx="1" presStyleCnt="4">
        <dgm:presLayoutVars>
          <dgm:chMax val="0"/>
          <dgm:bulletEnabled val="1"/>
        </dgm:presLayoutVars>
      </dgm:prSet>
      <dgm:spPr/>
    </dgm:pt>
    <dgm:pt modelId="{E8FDF659-1B2B-4F30-9BE1-6F1A80052491}" type="pres">
      <dgm:prSet presAssocID="{431AA16B-FF13-4CD5-9563-CB4721BAD30E}" presName="spacer" presStyleCnt="0"/>
      <dgm:spPr/>
    </dgm:pt>
    <dgm:pt modelId="{DF5D835F-9BA8-4F62-9B4C-65FC5002EB80}" type="pres">
      <dgm:prSet presAssocID="{215C3B55-0B21-4B47-AFD7-A712872BCA8F}" presName="parentText" presStyleLbl="node1" presStyleIdx="2" presStyleCnt="4">
        <dgm:presLayoutVars>
          <dgm:chMax val="0"/>
          <dgm:bulletEnabled val="1"/>
        </dgm:presLayoutVars>
      </dgm:prSet>
      <dgm:spPr/>
    </dgm:pt>
    <dgm:pt modelId="{59C8BD13-A362-4860-B6C3-3A0878BDBE7A}" type="pres">
      <dgm:prSet presAssocID="{6429661A-BD2D-4F54-AE73-EFA64D3A1194}" presName="spacer" presStyleCnt="0"/>
      <dgm:spPr/>
    </dgm:pt>
    <dgm:pt modelId="{D2B638DA-1C9B-42D6-B65E-562D40FA317E}" type="pres">
      <dgm:prSet presAssocID="{5C7C4719-AA80-4AAB-8EAD-5800579EB831}" presName="parentText" presStyleLbl="node1" presStyleIdx="3" presStyleCnt="4">
        <dgm:presLayoutVars>
          <dgm:chMax val="0"/>
          <dgm:bulletEnabled val="1"/>
        </dgm:presLayoutVars>
      </dgm:prSet>
      <dgm:spPr/>
    </dgm:pt>
  </dgm:ptLst>
  <dgm:cxnLst>
    <dgm:cxn modelId="{46A02A12-43AD-44E0-A794-2C60E709025E}" type="presOf" srcId="{12FE7C89-4434-48CA-9EEF-3753E2292F8C}" destId="{1C9DFC6B-B3DA-4654-985A-13EF9FB456EC}" srcOrd="0" destOrd="0" presId="urn:microsoft.com/office/officeart/2005/8/layout/vList2"/>
    <dgm:cxn modelId="{6B7DF244-1FE7-4426-88B8-21B59CC6C94F}" srcId="{12FE7C89-4434-48CA-9EEF-3753E2292F8C}" destId="{215C3B55-0B21-4B47-AFD7-A712872BCA8F}" srcOrd="2" destOrd="0" parTransId="{2B16DAF5-C9D2-4042-80D0-A2FBAD6DF557}" sibTransId="{6429661A-BD2D-4F54-AE73-EFA64D3A1194}"/>
    <dgm:cxn modelId="{96B6ED66-E5F5-482C-A167-D0671FC88F5D}" type="presOf" srcId="{215C3B55-0B21-4B47-AFD7-A712872BCA8F}" destId="{DF5D835F-9BA8-4F62-9B4C-65FC5002EB80}" srcOrd="0" destOrd="0" presId="urn:microsoft.com/office/officeart/2005/8/layout/vList2"/>
    <dgm:cxn modelId="{71DC3C49-DC6B-47DD-85F6-191C30051E4C}" type="presOf" srcId="{19C76CF8-5BD7-4A9A-8965-5706F29BFE19}" destId="{A51C7DF8-0B8B-4675-B054-7DA203DDDE1D}" srcOrd="0" destOrd="0" presId="urn:microsoft.com/office/officeart/2005/8/layout/vList2"/>
    <dgm:cxn modelId="{7113C788-A9E6-42BC-BFE7-81B8530B1A00}" srcId="{12FE7C89-4434-48CA-9EEF-3753E2292F8C}" destId="{BD5804C8-2907-40F7-AA11-FF6941273BD7}" srcOrd="0" destOrd="0" parTransId="{F165634A-FB5C-4354-A308-BD20B90259EB}" sibTransId="{F9A6234C-080C-494C-9030-0B9B4765946D}"/>
    <dgm:cxn modelId="{A938189D-5853-41B8-AE02-E4ADD9698438}" srcId="{12FE7C89-4434-48CA-9EEF-3753E2292F8C}" destId="{19C76CF8-5BD7-4A9A-8965-5706F29BFE19}" srcOrd="1" destOrd="0" parTransId="{3A58EADE-FFAD-48BB-AA45-BD99387D959C}" sibTransId="{431AA16B-FF13-4CD5-9563-CB4721BAD30E}"/>
    <dgm:cxn modelId="{877633C7-C2A3-41CA-86D2-09751DD11AAA}" type="presOf" srcId="{BD5804C8-2907-40F7-AA11-FF6941273BD7}" destId="{1EDAF5AA-81F3-4C1C-998F-DD2215F4A34B}" srcOrd="0" destOrd="0" presId="urn:microsoft.com/office/officeart/2005/8/layout/vList2"/>
    <dgm:cxn modelId="{76444DC7-667E-4DA8-98E9-59EDC1C5F6BA}" type="presOf" srcId="{5C7C4719-AA80-4AAB-8EAD-5800579EB831}" destId="{D2B638DA-1C9B-42D6-B65E-562D40FA317E}" srcOrd="0" destOrd="0" presId="urn:microsoft.com/office/officeart/2005/8/layout/vList2"/>
    <dgm:cxn modelId="{EE66A4EE-1F19-4794-82DF-EF288CE346D4}" srcId="{12FE7C89-4434-48CA-9EEF-3753E2292F8C}" destId="{5C7C4719-AA80-4AAB-8EAD-5800579EB831}" srcOrd="3" destOrd="0" parTransId="{8ACDC014-C3CE-4EB6-8D9F-D2CB1D83A4D2}" sibTransId="{AEC55AFF-13D0-4D1A-966B-E9CE54681C5C}"/>
    <dgm:cxn modelId="{0A81F2E0-00DF-497B-97C7-3F26EDF3807A}" type="presParOf" srcId="{1C9DFC6B-B3DA-4654-985A-13EF9FB456EC}" destId="{1EDAF5AA-81F3-4C1C-998F-DD2215F4A34B}" srcOrd="0" destOrd="0" presId="urn:microsoft.com/office/officeart/2005/8/layout/vList2"/>
    <dgm:cxn modelId="{DB79660F-1255-46B2-85C6-7F82CC0E054B}" type="presParOf" srcId="{1C9DFC6B-B3DA-4654-985A-13EF9FB456EC}" destId="{5C37DA61-4EDD-48B4-846F-9FDDC5F8D87A}" srcOrd="1" destOrd="0" presId="urn:microsoft.com/office/officeart/2005/8/layout/vList2"/>
    <dgm:cxn modelId="{A0BC43AE-C34E-4616-A202-FF8F278BA488}" type="presParOf" srcId="{1C9DFC6B-B3DA-4654-985A-13EF9FB456EC}" destId="{A51C7DF8-0B8B-4675-B054-7DA203DDDE1D}" srcOrd="2" destOrd="0" presId="urn:microsoft.com/office/officeart/2005/8/layout/vList2"/>
    <dgm:cxn modelId="{9FECD352-6487-4A7A-BCD3-21CD011032C4}" type="presParOf" srcId="{1C9DFC6B-B3DA-4654-985A-13EF9FB456EC}" destId="{E8FDF659-1B2B-4F30-9BE1-6F1A80052491}" srcOrd="3" destOrd="0" presId="urn:microsoft.com/office/officeart/2005/8/layout/vList2"/>
    <dgm:cxn modelId="{7B602691-4C19-4FD8-8B6B-E64A061FF133}" type="presParOf" srcId="{1C9DFC6B-B3DA-4654-985A-13EF9FB456EC}" destId="{DF5D835F-9BA8-4F62-9B4C-65FC5002EB80}" srcOrd="4" destOrd="0" presId="urn:microsoft.com/office/officeart/2005/8/layout/vList2"/>
    <dgm:cxn modelId="{972DD0D5-05DC-4B4A-84EB-9B498DC2669E}" type="presParOf" srcId="{1C9DFC6B-B3DA-4654-985A-13EF9FB456EC}" destId="{59C8BD13-A362-4860-B6C3-3A0878BDBE7A}" srcOrd="5" destOrd="0" presId="urn:microsoft.com/office/officeart/2005/8/layout/vList2"/>
    <dgm:cxn modelId="{58D47548-310D-48DF-A845-E58B842123ED}" type="presParOf" srcId="{1C9DFC6B-B3DA-4654-985A-13EF9FB456EC}" destId="{D2B638DA-1C9B-42D6-B65E-562D40FA317E}"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92D293-1C9F-4E31-8FEE-8D2515406CE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E2A8DD1-A8B3-46E2-83FC-787C3EDE99DA}">
      <dgm:prSet/>
      <dgm:spPr/>
      <dgm:t>
        <a:bodyPr/>
        <a:lstStyle/>
        <a:p>
          <a:r>
            <a:rPr lang="en-US"/>
            <a:t>Classifier Models Perform Best</a:t>
          </a:r>
        </a:p>
      </dgm:t>
    </dgm:pt>
    <dgm:pt modelId="{B3573222-5537-4354-91D5-46BF6D6B0918}" type="parTrans" cxnId="{A26ED165-6ED1-4F5C-9A1C-2ACD120044A1}">
      <dgm:prSet/>
      <dgm:spPr/>
      <dgm:t>
        <a:bodyPr/>
        <a:lstStyle/>
        <a:p>
          <a:endParaRPr lang="en-US"/>
        </a:p>
      </dgm:t>
    </dgm:pt>
    <dgm:pt modelId="{11AB84C3-78C9-4290-ABA1-1DAEA63E25DF}" type="sibTrans" cxnId="{A26ED165-6ED1-4F5C-9A1C-2ACD120044A1}">
      <dgm:prSet/>
      <dgm:spPr/>
      <dgm:t>
        <a:bodyPr/>
        <a:lstStyle/>
        <a:p>
          <a:endParaRPr lang="en-US"/>
        </a:p>
      </dgm:t>
    </dgm:pt>
    <dgm:pt modelId="{BA6BDC24-594F-43F6-84A4-A161CCD9AE3E}">
      <dgm:prSet/>
      <dgm:spPr/>
      <dgm:t>
        <a:bodyPr/>
        <a:lstStyle/>
        <a:p>
          <a:r>
            <a:rPr lang="en-US"/>
            <a:t>SMOTE or other oversampling/undersampling tool must be utilized to yield accurate results</a:t>
          </a:r>
        </a:p>
      </dgm:t>
    </dgm:pt>
    <dgm:pt modelId="{7801CC64-CED0-4700-8BDE-CFACB8C1513C}" type="parTrans" cxnId="{1AC95007-398B-4BB8-81D7-0C29A11D5AAD}">
      <dgm:prSet/>
      <dgm:spPr/>
      <dgm:t>
        <a:bodyPr/>
        <a:lstStyle/>
        <a:p>
          <a:endParaRPr lang="en-US"/>
        </a:p>
      </dgm:t>
    </dgm:pt>
    <dgm:pt modelId="{1A6C8ABE-BD09-4F5E-94DB-FEA0ED57B8C6}" type="sibTrans" cxnId="{1AC95007-398B-4BB8-81D7-0C29A11D5AAD}">
      <dgm:prSet/>
      <dgm:spPr/>
      <dgm:t>
        <a:bodyPr/>
        <a:lstStyle/>
        <a:p>
          <a:endParaRPr lang="en-US"/>
        </a:p>
      </dgm:t>
    </dgm:pt>
    <dgm:pt modelId="{1CD79DCC-B806-4052-853E-ED6C89F67F23}">
      <dgm:prSet/>
      <dgm:spPr/>
      <dgm:t>
        <a:bodyPr/>
        <a:lstStyle/>
        <a:p>
          <a:r>
            <a:rPr lang="en-US"/>
            <a:t>V14 was the most significant feature</a:t>
          </a:r>
        </a:p>
      </dgm:t>
    </dgm:pt>
    <dgm:pt modelId="{B9B083B8-3D52-4511-9FC6-D33308D11633}" type="parTrans" cxnId="{C667DAAC-EACC-4318-AB67-3903B6ABFFE5}">
      <dgm:prSet/>
      <dgm:spPr/>
      <dgm:t>
        <a:bodyPr/>
        <a:lstStyle/>
        <a:p>
          <a:endParaRPr lang="en-US"/>
        </a:p>
      </dgm:t>
    </dgm:pt>
    <dgm:pt modelId="{0A5BB068-D1FD-474B-A9D3-778A580040D9}" type="sibTrans" cxnId="{C667DAAC-EACC-4318-AB67-3903B6ABFFE5}">
      <dgm:prSet/>
      <dgm:spPr/>
      <dgm:t>
        <a:bodyPr/>
        <a:lstStyle/>
        <a:p>
          <a:endParaRPr lang="en-US"/>
        </a:p>
      </dgm:t>
    </dgm:pt>
    <dgm:pt modelId="{863C04AE-93EA-414B-A272-907FAD212E71}" type="pres">
      <dgm:prSet presAssocID="{FA92D293-1C9F-4E31-8FEE-8D2515406CE3}" presName="hierChild1" presStyleCnt="0">
        <dgm:presLayoutVars>
          <dgm:chPref val="1"/>
          <dgm:dir/>
          <dgm:animOne val="branch"/>
          <dgm:animLvl val="lvl"/>
          <dgm:resizeHandles/>
        </dgm:presLayoutVars>
      </dgm:prSet>
      <dgm:spPr/>
    </dgm:pt>
    <dgm:pt modelId="{E2E1A10D-1428-40A7-BC66-86E6F420CAF8}" type="pres">
      <dgm:prSet presAssocID="{9E2A8DD1-A8B3-46E2-83FC-787C3EDE99DA}" presName="hierRoot1" presStyleCnt="0"/>
      <dgm:spPr/>
    </dgm:pt>
    <dgm:pt modelId="{62A8CE22-E645-4684-88C2-A0957A15CB8F}" type="pres">
      <dgm:prSet presAssocID="{9E2A8DD1-A8B3-46E2-83FC-787C3EDE99DA}" presName="composite" presStyleCnt="0"/>
      <dgm:spPr/>
    </dgm:pt>
    <dgm:pt modelId="{E06CEC95-3455-4139-B715-7A964F905ED6}" type="pres">
      <dgm:prSet presAssocID="{9E2A8DD1-A8B3-46E2-83FC-787C3EDE99DA}" presName="background" presStyleLbl="node0" presStyleIdx="0" presStyleCnt="3"/>
      <dgm:spPr/>
    </dgm:pt>
    <dgm:pt modelId="{E7FDB920-B320-4E3F-B128-7583B16A0294}" type="pres">
      <dgm:prSet presAssocID="{9E2A8DD1-A8B3-46E2-83FC-787C3EDE99DA}" presName="text" presStyleLbl="fgAcc0" presStyleIdx="0" presStyleCnt="3">
        <dgm:presLayoutVars>
          <dgm:chPref val="3"/>
        </dgm:presLayoutVars>
      </dgm:prSet>
      <dgm:spPr/>
    </dgm:pt>
    <dgm:pt modelId="{23A95D72-E9B8-4670-9053-437F1F423132}" type="pres">
      <dgm:prSet presAssocID="{9E2A8DD1-A8B3-46E2-83FC-787C3EDE99DA}" presName="hierChild2" presStyleCnt="0"/>
      <dgm:spPr/>
    </dgm:pt>
    <dgm:pt modelId="{C270E170-E3F4-4CB1-A07A-30428936D508}" type="pres">
      <dgm:prSet presAssocID="{BA6BDC24-594F-43F6-84A4-A161CCD9AE3E}" presName="hierRoot1" presStyleCnt="0"/>
      <dgm:spPr/>
    </dgm:pt>
    <dgm:pt modelId="{E1D741E0-945C-45AB-B24A-BB2888F90A90}" type="pres">
      <dgm:prSet presAssocID="{BA6BDC24-594F-43F6-84A4-A161CCD9AE3E}" presName="composite" presStyleCnt="0"/>
      <dgm:spPr/>
    </dgm:pt>
    <dgm:pt modelId="{23559A94-4390-4409-91D2-9F0ABF211F70}" type="pres">
      <dgm:prSet presAssocID="{BA6BDC24-594F-43F6-84A4-A161CCD9AE3E}" presName="background" presStyleLbl="node0" presStyleIdx="1" presStyleCnt="3"/>
      <dgm:spPr/>
    </dgm:pt>
    <dgm:pt modelId="{4CECB1E3-B337-4391-AC9C-CDE304FB163A}" type="pres">
      <dgm:prSet presAssocID="{BA6BDC24-594F-43F6-84A4-A161CCD9AE3E}" presName="text" presStyleLbl="fgAcc0" presStyleIdx="1" presStyleCnt="3">
        <dgm:presLayoutVars>
          <dgm:chPref val="3"/>
        </dgm:presLayoutVars>
      </dgm:prSet>
      <dgm:spPr/>
    </dgm:pt>
    <dgm:pt modelId="{9B9B66D3-D73D-4C16-95FA-D366E8DABFB5}" type="pres">
      <dgm:prSet presAssocID="{BA6BDC24-594F-43F6-84A4-A161CCD9AE3E}" presName="hierChild2" presStyleCnt="0"/>
      <dgm:spPr/>
    </dgm:pt>
    <dgm:pt modelId="{F861E25A-F2D7-4991-AE10-EDF10BC50D57}" type="pres">
      <dgm:prSet presAssocID="{1CD79DCC-B806-4052-853E-ED6C89F67F23}" presName="hierRoot1" presStyleCnt="0"/>
      <dgm:spPr/>
    </dgm:pt>
    <dgm:pt modelId="{65A6A70E-1B39-40F0-BF04-296D8D5A2C12}" type="pres">
      <dgm:prSet presAssocID="{1CD79DCC-B806-4052-853E-ED6C89F67F23}" presName="composite" presStyleCnt="0"/>
      <dgm:spPr/>
    </dgm:pt>
    <dgm:pt modelId="{B809DE2E-222E-4A3A-9F05-F01E4FD1D12D}" type="pres">
      <dgm:prSet presAssocID="{1CD79DCC-B806-4052-853E-ED6C89F67F23}" presName="background" presStyleLbl="node0" presStyleIdx="2" presStyleCnt="3"/>
      <dgm:spPr/>
    </dgm:pt>
    <dgm:pt modelId="{995933CD-0721-41B2-8587-6CE5591441F7}" type="pres">
      <dgm:prSet presAssocID="{1CD79DCC-B806-4052-853E-ED6C89F67F23}" presName="text" presStyleLbl="fgAcc0" presStyleIdx="2" presStyleCnt="3">
        <dgm:presLayoutVars>
          <dgm:chPref val="3"/>
        </dgm:presLayoutVars>
      </dgm:prSet>
      <dgm:spPr/>
    </dgm:pt>
    <dgm:pt modelId="{CD7D6398-C4B7-44BF-ADFE-833816DF93F6}" type="pres">
      <dgm:prSet presAssocID="{1CD79DCC-B806-4052-853E-ED6C89F67F23}" presName="hierChild2" presStyleCnt="0"/>
      <dgm:spPr/>
    </dgm:pt>
  </dgm:ptLst>
  <dgm:cxnLst>
    <dgm:cxn modelId="{1AC95007-398B-4BB8-81D7-0C29A11D5AAD}" srcId="{FA92D293-1C9F-4E31-8FEE-8D2515406CE3}" destId="{BA6BDC24-594F-43F6-84A4-A161CCD9AE3E}" srcOrd="1" destOrd="0" parTransId="{7801CC64-CED0-4700-8BDE-CFACB8C1513C}" sibTransId="{1A6C8ABE-BD09-4F5E-94DB-FEA0ED57B8C6}"/>
    <dgm:cxn modelId="{A26ED165-6ED1-4F5C-9A1C-2ACD120044A1}" srcId="{FA92D293-1C9F-4E31-8FEE-8D2515406CE3}" destId="{9E2A8DD1-A8B3-46E2-83FC-787C3EDE99DA}" srcOrd="0" destOrd="0" parTransId="{B3573222-5537-4354-91D5-46BF6D6B0918}" sibTransId="{11AB84C3-78C9-4290-ABA1-1DAEA63E25DF}"/>
    <dgm:cxn modelId="{7FA2DC50-5D74-44F6-B860-4C27C60C68F7}" type="presOf" srcId="{BA6BDC24-594F-43F6-84A4-A161CCD9AE3E}" destId="{4CECB1E3-B337-4391-AC9C-CDE304FB163A}" srcOrd="0" destOrd="0" presId="urn:microsoft.com/office/officeart/2005/8/layout/hierarchy1"/>
    <dgm:cxn modelId="{B74C328D-FE4C-4E9A-894F-8C55E3C2B399}" type="presOf" srcId="{FA92D293-1C9F-4E31-8FEE-8D2515406CE3}" destId="{863C04AE-93EA-414B-A272-907FAD212E71}" srcOrd="0" destOrd="0" presId="urn:microsoft.com/office/officeart/2005/8/layout/hierarchy1"/>
    <dgm:cxn modelId="{F7BD4893-C3E0-448C-9F18-60BA5D9209EE}" type="presOf" srcId="{9E2A8DD1-A8B3-46E2-83FC-787C3EDE99DA}" destId="{E7FDB920-B320-4E3F-B128-7583B16A0294}" srcOrd="0" destOrd="0" presId="urn:microsoft.com/office/officeart/2005/8/layout/hierarchy1"/>
    <dgm:cxn modelId="{7D575C95-F4F5-4B73-8026-CDFCE08E6DA3}" type="presOf" srcId="{1CD79DCC-B806-4052-853E-ED6C89F67F23}" destId="{995933CD-0721-41B2-8587-6CE5591441F7}" srcOrd="0" destOrd="0" presId="urn:microsoft.com/office/officeart/2005/8/layout/hierarchy1"/>
    <dgm:cxn modelId="{C667DAAC-EACC-4318-AB67-3903B6ABFFE5}" srcId="{FA92D293-1C9F-4E31-8FEE-8D2515406CE3}" destId="{1CD79DCC-B806-4052-853E-ED6C89F67F23}" srcOrd="2" destOrd="0" parTransId="{B9B083B8-3D52-4511-9FC6-D33308D11633}" sibTransId="{0A5BB068-D1FD-474B-A9D3-778A580040D9}"/>
    <dgm:cxn modelId="{84AC68EE-08C8-4FEE-A6BB-84691ADC858B}" type="presParOf" srcId="{863C04AE-93EA-414B-A272-907FAD212E71}" destId="{E2E1A10D-1428-40A7-BC66-86E6F420CAF8}" srcOrd="0" destOrd="0" presId="urn:microsoft.com/office/officeart/2005/8/layout/hierarchy1"/>
    <dgm:cxn modelId="{83DF96D0-9726-468C-8524-DF6372149080}" type="presParOf" srcId="{E2E1A10D-1428-40A7-BC66-86E6F420CAF8}" destId="{62A8CE22-E645-4684-88C2-A0957A15CB8F}" srcOrd="0" destOrd="0" presId="urn:microsoft.com/office/officeart/2005/8/layout/hierarchy1"/>
    <dgm:cxn modelId="{7E874149-74CD-4439-ADAD-B79E904A44CE}" type="presParOf" srcId="{62A8CE22-E645-4684-88C2-A0957A15CB8F}" destId="{E06CEC95-3455-4139-B715-7A964F905ED6}" srcOrd="0" destOrd="0" presId="urn:microsoft.com/office/officeart/2005/8/layout/hierarchy1"/>
    <dgm:cxn modelId="{7DF6CF53-B249-4B34-B094-1E0CEC99AA58}" type="presParOf" srcId="{62A8CE22-E645-4684-88C2-A0957A15CB8F}" destId="{E7FDB920-B320-4E3F-B128-7583B16A0294}" srcOrd="1" destOrd="0" presId="urn:microsoft.com/office/officeart/2005/8/layout/hierarchy1"/>
    <dgm:cxn modelId="{E2D2102F-BDD7-4DEF-8175-A2388484FCFF}" type="presParOf" srcId="{E2E1A10D-1428-40A7-BC66-86E6F420CAF8}" destId="{23A95D72-E9B8-4670-9053-437F1F423132}" srcOrd="1" destOrd="0" presId="urn:microsoft.com/office/officeart/2005/8/layout/hierarchy1"/>
    <dgm:cxn modelId="{21AC7D15-0AA8-4CE4-92E2-9B950624BFBF}" type="presParOf" srcId="{863C04AE-93EA-414B-A272-907FAD212E71}" destId="{C270E170-E3F4-4CB1-A07A-30428936D508}" srcOrd="1" destOrd="0" presId="urn:microsoft.com/office/officeart/2005/8/layout/hierarchy1"/>
    <dgm:cxn modelId="{7764D63A-7D12-429B-951F-EE08D2C754F3}" type="presParOf" srcId="{C270E170-E3F4-4CB1-A07A-30428936D508}" destId="{E1D741E0-945C-45AB-B24A-BB2888F90A90}" srcOrd="0" destOrd="0" presId="urn:microsoft.com/office/officeart/2005/8/layout/hierarchy1"/>
    <dgm:cxn modelId="{BB4F7F2B-FC81-478D-9D1A-5B4467AE7EFA}" type="presParOf" srcId="{E1D741E0-945C-45AB-B24A-BB2888F90A90}" destId="{23559A94-4390-4409-91D2-9F0ABF211F70}" srcOrd="0" destOrd="0" presId="urn:microsoft.com/office/officeart/2005/8/layout/hierarchy1"/>
    <dgm:cxn modelId="{087AD2F3-93EB-48D9-935E-0B5CE7CFAEC6}" type="presParOf" srcId="{E1D741E0-945C-45AB-B24A-BB2888F90A90}" destId="{4CECB1E3-B337-4391-AC9C-CDE304FB163A}" srcOrd="1" destOrd="0" presId="urn:microsoft.com/office/officeart/2005/8/layout/hierarchy1"/>
    <dgm:cxn modelId="{A21ABDB0-2D97-4873-BA2C-1C5DA9DA5E09}" type="presParOf" srcId="{C270E170-E3F4-4CB1-A07A-30428936D508}" destId="{9B9B66D3-D73D-4C16-95FA-D366E8DABFB5}" srcOrd="1" destOrd="0" presId="urn:microsoft.com/office/officeart/2005/8/layout/hierarchy1"/>
    <dgm:cxn modelId="{184BD9D5-23BA-4843-BCF5-863951753E6D}" type="presParOf" srcId="{863C04AE-93EA-414B-A272-907FAD212E71}" destId="{F861E25A-F2D7-4991-AE10-EDF10BC50D57}" srcOrd="2" destOrd="0" presId="urn:microsoft.com/office/officeart/2005/8/layout/hierarchy1"/>
    <dgm:cxn modelId="{51219D66-CBEE-4E0C-9086-CD8BF1F2A867}" type="presParOf" srcId="{F861E25A-F2D7-4991-AE10-EDF10BC50D57}" destId="{65A6A70E-1B39-40F0-BF04-296D8D5A2C12}" srcOrd="0" destOrd="0" presId="urn:microsoft.com/office/officeart/2005/8/layout/hierarchy1"/>
    <dgm:cxn modelId="{7DEFD7C9-BC65-454D-8653-1546718C1677}" type="presParOf" srcId="{65A6A70E-1B39-40F0-BF04-296D8D5A2C12}" destId="{B809DE2E-222E-4A3A-9F05-F01E4FD1D12D}" srcOrd="0" destOrd="0" presId="urn:microsoft.com/office/officeart/2005/8/layout/hierarchy1"/>
    <dgm:cxn modelId="{8A9A59CF-6AB7-491A-8737-9B40627C8AF8}" type="presParOf" srcId="{65A6A70E-1B39-40F0-BF04-296D8D5A2C12}" destId="{995933CD-0721-41B2-8587-6CE5591441F7}" srcOrd="1" destOrd="0" presId="urn:microsoft.com/office/officeart/2005/8/layout/hierarchy1"/>
    <dgm:cxn modelId="{2CB375FE-52B6-4343-8437-1F076E70329B}" type="presParOf" srcId="{F861E25A-F2D7-4991-AE10-EDF10BC50D57}" destId="{CD7D6398-C4B7-44BF-ADFE-833816DF93F6}"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0AC404-BB9A-4A35-919B-91E4B26695E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33F829D-518C-40A1-8240-96409677A7E6}">
      <dgm:prSet/>
      <dgm:spPr/>
      <dgm:t>
        <a:bodyPr/>
        <a:lstStyle/>
        <a:p>
          <a:pPr>
            <a:defRPr cap="all"/>
          </a:pPr>
          <a:r>
            <a:rPr lang="en-US"/>
            <a:t>Apply models to a larger sample of the dataset over a longer period</a:t>
          </a:r>
        </a:p>
      </dgm:t>
    </dgm:pt>
    <dgm:pt modelId="{838DA38A-706F-4FBD-83F5-FF850B5F9DC1}" type="parTrans" cxnId="{1FE43F16-E925-455D-8C3A-CD9D0C67F098}">
      <dgm:prSet/>
      <dgm:spPr/>
      <dgm:t>
        <a:bodyPr/>
        <a:lstStyle/>
        <a:p>
          <a:endParaRPr lang="en-US"/>
        </a:p>
      </dgm:t>
    </dgm:pt>
    <dgm:pt modelId="{47CC3BC7-8C00-4DE0-99A4-43B951EC0C5E}" type="sibTrans" cxnId="{1FE43F16-E925-455D-8C3A-CD9D0C67F098}">
      <dgm:prSet/>
      <dgm:spPr/>
      <dgm:t>
        <a:bodyPr/>
        <a:lstStyle/>
        <a:p>
          <a:endParaRPr lang="en-US"/>
        </a:p>
      </dgm:t>
    </dgm:pt>
    <dgm:pt modelId="{1F8E43C0-E51D-4025-89F2-55E288A96060}">
      <dgm:prSet/>
      <dgm:spPr/>
      <dgm:t>
        <a:bodyPr/>
        <a:lstStyle/>
        <a:p>
          <a:pPr>
            <a:defRPr cap="all"/>
          </a:pPr>
          <a:r>
            <a:rPr lang="en-US"/>
            <a:t>Retrain overtime to account for changes in fraudulent activity trends</a:t>
          </a:r>
        </a:p>
      </dgm:t>
    </dgm:pt>
    <dgm:pt modelId="{89AE55AE-CC19-49B5-BD33-04287510D8F9}" type="parTrans" cxnId="{E5A2844E-F442-4473-9662-14E4D006AA3F}">
      <dgm:prSet/>
      <dgm:spPr/>
      <dgm:t>
        <a:bodyPr/>
        <a:lstStyle/>
        <a:p>
          <a:endParaRPr lang="en-US"/>
        </a:p>
      </dgm:t>
    </dgm:pt>
    <dgm:pt modelId="{83F5BA1A-DED6-4880-A2DA-2C3B86269573}" type="sibTrans" cxnId="{E5A2844E-F442-4473-9662-14E4D006AA3F}">
      <dgm:prSet/>
      <dgm:spPr/>
      <dgm:t>
        <a:bodyPr/>
        <a:lstStyle/>
        <a:p>
          <a:endParaRPr lang="en-US"/>
        </a:p>
      </dgm:t>
    </dgm:pt>
    <dgm:pt modelId="{E183238A-8278-4CAA-92E0-F79BD477186A}" type="pres">
      <dgm:prSet presAssocID="{350AC404-BB9A-4A35-919B-91E4B26695E6}" presName="root" presStyleCnt="0">
        <dgm:presLayoutVars>
          <dgm:dir/>
          <dgm:resizeHandles val="exact"/>
        </dgm:presLayoutVars>
      </dgm:prSet>
      <dgm:spPr/>
    </dgm:pt>
    <dgm:pt modelId="{1BBC6CB9-7166-4B24-8086-F6E52C81556C}" type="pres">
      <dgm:prSet presAssocID="{033F829D-518C-40A1-8240-96409677A7E6}" presName="compNode" presStyleCnt="0"/>
      <dgm:spPr/>
    </dgm:pt>
    <dgm:pt modelId="{F72C104A-724F-41E6-8809-0009F1CB5395}" type="pres">
      <dgm:prSet presAssocID="{033F829D-518C-40A1-8240-96409677A7E6}" presName="iconBgRect" presStyleLbl="bgShp" presStyleIdx="0" presStyleCnt="2"/>
      <dgm:spPr/>
    </dgm:pt>
    <dgm:pt modelId="{028DCACA-2475-41A9-B8B5-9A5B37FB83C1}" type="pres">
      <dgm:prSet presAssocID="{033F829D-518C-40A1-8240-96409677A7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ACA1749-0F3B-4200-ABA3-C52C4532B2F0}" type="pres">
      <dgm:prSet presAssocID="{033F829D-518C-40A1-8240-96409677A7E6}" presName="spaceRect" presStyleCnt="0"/>
      <dgm:spPr/>
    </dgm:pt>
    <dgm:pt modelId="{83318850-8A3F-48DD-B600-74C8860B3405}" type="pres">
      <dgm:prSet presAssocID="{033F829D-518C-40A1-8240-96409677A7E6}" presName="textRect" presStyleLbl="revTx" presStyleIdx="0" presStyleCnt="2">
        <dgm:presLayoutVars>
          <dgm:chMax val="1"/>
          <dgm:chPref val="1"/>
        </dgm:presLayoutVars>
      </dgm:prSet>
      <dgm:spPr/>
    </dgm:pt>
    <dgm:pt modelId="{9FDF969E-B795-48AA-A748-A16608948B7D}" type="pres">
      <dgm:prSet presAssocID="{47CC3BC7-8C00-4DE0-99A4-43B951EC0C5E}" presName="sibTrans" presStyleCnt="0"/>
      <dgm:spPr/>
    </dgm:pt>
    <dgm:pt modelId="{4F5BCBE0-51BF-4D95-A947-0C91587EF66A}" type="pres">
      <dgm:prSet presAssocID="{1F8E43C0-E51D-4025-89F2-55E288A96060}" presName="compNode" presStyleCnt="0"/>
      <dgm:spPr/>
    </dgm:pt>
    <dgm:pt modelId="{1FCE93D5-E2F8-45B4-8F8F-CB13A4B6156E}" type="pres">
      <dgm:prSet presAssocID="{1F8E43C0-E51D-4025-89F2-55E288A96060}" presName="iconBgRect" presStyleLbl="bgShp" presStyleIdx="1" presStyleCnt="2"/>
      <dgm:spPr/>
    </dgm:pt>
    <dgm:pt modelId="{34576FE5-9FC4-4A92-9EDA-39EC4F6AC8BC}" type="pres">
      <dgm:prSet presAssocID="{1F8E43C0-E51D-4025-89F2-55E288A960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F968B55F-C687-48B4-842D-4B22E85D341A}" type="pres">
      <dgm:prSet presAssocID="{1F8E43C0-E51D-4025-89F2-55E288A96060}" presName="spaceRect" presStyleCnt="0"/>
      <dgm:spPr/>
    </dgm:pt>
    <dgm:pt modelId="{59C061B6-F7A5-457A-AE87-3C24084792AB}" type="pres">
      <dgm:prSet presAssocID="{1F8E43C0-E51D-4025-89F2-55E288A96060}" presName="textRect" presStyleLbl="revTx" presStyleIdx="1" presStyleCnt="2">
        <dgm:presLayoutVars>
          <dgm:chMax val="1"/>
          <dgm:chPref val="1"/>
        </dgm:presLayoutVars>
      </dgm:prSet>
      <dgm:spPr/>
    </dgm:pt>
  </dgm:ptLst>
  <dgm:cxnLst>
    <dgm:cxn modelId="{1FE43F16-E925-455D-8C3A-CD9D0C67F098}" srcId="{350AC404-BB9A-4A35-919B-91E4B26695E6}" destId="{033F829D-518C-40A1-8240-96409677A7E6}" srcOrd="0" destOrd="0" parTransId="{838DA38A-706F-4FBD-83F5-FF850B5F9DC1}" sibTransId="{47CC3BC7-8C00-4DE0-99A4-43B951EC0C5E}"/>
    <dgm:cxn modelId="{322C1868-3782-45B6-9029-F4C3DB7A4546}" type="presOf" srcId="{033F829D-518C-40A1-8240-96409677A7E6}" destId="{83318850-8A3F-48DD-B600-74C8860B3405}" srcOrd="0" destOrd="0" presId="urn:microsoft.com/office/officeart/2018/5/layout/IconCircleLabelList"/>
    <dgm:cxn modelId="{B94D744A-AF42-48B7-9982-984B71DAAF74}" type="presOf" srcId="{1F8E43C0-E51D-4025-89F2-55E288A96060}" destId="{59C061B6-F7A5-457A-AE87-3C24084792AB}" srcOrd="0" destOrd="0" presId="urn:microsoft.com/office/officeart/2018/5/layout/IconCircleLabelList"/>
    <dgm:cxn modelId="{E5A2844E-F442-4473-9662-14E4D006AA3F}" srcId="{350AC404-BB9A-4A35-919B-91E4B26695E6}" destId="{1F8E43C0-E51D-4025-89F2-55E288A96060}" srcOrd="1" destOrd="0" parTransId="{89AE55AE-CC19-49B5-BD33-04287510D8F9}" sibTransId="{83F5BA1A-DED6-4880-A2DA-2C3B86269573}"/>
    <dgm:cxn modelId="{685978F9-7790-44AF-94CD-8FA2537A64C9}" type="presOf" srcId="{350AC404-BB9A-4A35-919B-91E4B26695E6}" destId="{E183238A-8278-4CAA-92E0-F79BD477186A}" srcOrd="0" destOrd="0" presId="urn:microsoft.com/office/officeart/2018/5/layout/IconCircleLabelList"/>
    <dgm:cxn modelId="{650468BA-9AAF-4C58-9DAC-9A279CFB8480}" type="presParOf" srcId="{E183238A-8278-4CAA-92E0-F79BD477186A}" destId="{1BBC6CB9-7166-4B24-8086-F6E52C81556C}" srcOrd="0" destOrd="0" presId="urn:microsoft.com/office/officeart/2018/5/layout/IconCircleLabelList"/>
    <dgm:cxn modelId="{5420B73D-7EEF-4D68-9D2C-D4569B769014}" type="presParOf" srcId="{1BBC6CB9-7166-4B24-8086-F6E52C81556C}" destId="{F72C104A-724F-41E6-8809-0009F1CB5395}" srcOrd="0" destOrd="0" presId="urn:microsoft.com/office/officeart/2018/5/layout/IconCircleLabelList"/>
    <dgm:cxn modelId="{8693C29C-8CAD-4794-A2AC-6A58718CC67D}" type="presParOf" srcId="{1BBC6CB9-7166-4B24-8086-F6E52C81556C}" destId="{028DCACA-2475-41A9-B8B5-9A5B37FB83C1}" srcOrd="1" destOrd="0" presId="urn:microsoft.com/office/officeart/2018/5/layout/IconCircleLabelList"/>
    <dgm:cxn modelId="{B3B226CE-DBCF-4435-8E78-9F0F70911D43}" type="presParOf" srcId="{1BBC6CB9-7166-4B24-8086-F6E52C81556C}" destId="{5ACA1749-0F3B-4200-ABA3-C52C4532B2F0}" srcOrd="2" destOrd="0" presId="urn:microsoft.com/office/officeart/2018/5/layout/IconCircleLabelList"/>
    <dgm:cxn modelId="{BAA66B90-C56B-4192-AA25-444B3AB20218}" type="presParOf" srcId="{1BBC6CB9-7166-4B24-8086-F6E52C81556C}" destId="{83318850-8A3F-48DD-B600-74C8860B3405}" srcOrd="3" destOrd="0" presId="urn:microsoft.com/office/officeart/2018/5/layout/IconCircleLabelList"/>
    <dgm:cxn modelId="{3AF94709-1430-4A06-8229-76EE0CCFF938}" type="presParOf" srcId="{E183238A-8278-4CAA-92E0-F79BD477186A}" destId="{9FDF969E-B795-48AA-A748-A16608948B7D}" srcOrd="1" destOrd="0" presId="urn:microsoft.com/office/officeart/2018/5/layout/IconCircleLabelList"/>
    <dgm:cxn modelId="{C8DA96A0-8AD4-4BA0-81BD-D71C48892646}" type="presParOf" srcId="{E183238A-8278-4CAA-92E0-F79BD477186A}" destId="{4F5BCBE0-51BF-4D95-A947-0C91587EF66A}" srcOrd="2" destOrd="0" presId="urn:microsoft.com/office/officeart/2018/5/layout/IconCircleLabelList"/>
    <dgm:cxn modelId="{6A65B5CF-60FB-4664-B797-B7E079A8EBC9}" type="presParOf" srcId="{4F5BCBE0-51BF-4D95-A947-0C91587EF66A}" destId="{1FCE93D5-E2F8-45B4-8F8F-CB13A4B6156E}" srcOrd="0" destOrd="0" presId="urn:microsoft.com/office/officeart/2018/5/layout/IconCircleLabelList"/>
    <dgm:cxn modelId="{EEEC6145-15C9-4743-AAAA-7E04625A2366}" type="presParOf" srcId="{4F5BCBE0-51BF-4D95-A947-0C91587EF66A}" destId="{34576FE5-9FC4-4A92-9EDA-39EC4F6AC8BC}" srcOrd="1" destOrd="0" presId="urn:microsoft.com/office/officeart/2018/5/layout/IconCircleLabelList"/>
    <dgm:cxn modelId="{6A3003FC-192C-4E93-9FBD-EB03238A7787}" type="presParOf" srcId="{4F5BCBE0-51BF-4D95-A947-0C91587EF66A}" destId="{F968B55F-C687-48B4-842D-4B22E85D341A}" srcOrd="2" destOrd="0" presId="urn:microsoft.com/office/officeart/2018/5/layout/IconCircleLabelList"/>
    <dgm:cxn modelId="{1BC4E325-DC94-431C-BB0C-F64DC3FD6639}" type="presParOf" srcId="{4F5BCBE0-51BF-4D95-A947-0C91587EF66A}" destId="{59C061B6-F7A5-457A-AE87-3C24084792AB}"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E4787-9DF8-4C65-8ABB-B8A8493C8F02}">
      <dsp:nvSpPr>
        <dsp:cNvPr id="0" name=""/>
        <dsp:cNvSpPr/>
      </dsp:nvSpPr>
      <dsp:spPr>
        <a:xfrm>
          <a:off x="0" y="706"/>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2D181-3F04-4337-BE9A-01F18183366F}">
      <dsp:nvSpPr>
        <dsp:cNvPr id="0" name=""/>
        <dsp:cNvSpPr/>
      </dsp:nvSpPr>
      <dsp:spPr>
        <a:xfrm>
          <a:off x="500008" y="372613"/>
          <a:ext cx="909106" cy="909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9AB729-F325-46BF-92E0-A8D6FC59C052}">
      <dsp:nvSpPr>
        <dsp:cNvPr id="0" name=""/>
        <dsp:cNvSpPr/>
      </dsp:nvSpPr>
      <dsp:spPr>
        <a:xfrm>
          <a:off x="1909124" y="706"/>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Credit card fraud impacts both institutions and consumers</a:t>
          </a:r>
        </a:p>
      </dsp:txBody>
      <dsp:txXfrm>
        <a:off x="1909124" y="706"/>
        <a:ext cx="5040315" cy="1652921"/>
      </dsp:txXfrm>
    </dsp:sp>
    <dsp:sp modelId="{C7FC62E8-ADBB-4D73-88CA-8FB6C234688D}">
      <dsp:nvSpPr>
        <dsp:cNvPr id="0" name=""/>
        <dsp:cNvSpPr/>
      </dsp:nvSpPr>
      <dsp:spPr>
        <a:xfrm>
          <a:off x="0" y="2066858"/>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0026A6-C529-4206-A199-3420ABC359B6}">
      <dsp:nvSpPr>
        <dsp:cNvPr id="0" name=""/>
        <dsp:cNvSpPr/>
      </dsp:nvSpPr>
      <dsp:spPr>
        <a:xfrm>
          <a:off x="500008" y="2438765"/>
          <a:ext cx="909106" cy="909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7CFDB4-2BCE-464D-A0E2-49D8D0A7EB72}">
      <dsp:nvSpPr>
        <dsp:cNvPr id="0" name=""/>
        <dsp:cNvSpPr/>
      </dsp:nvSpPr>
      <dsp:spPr>
        <a:xfrm>
          <a:off x="1909124" y="2066858"/>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Billions of dollars are lost each year due to fraudulent transactions</a:t>
          </a:r>
        </a:p>
      </dsp:txBody>
      <dsp:txXfrm>
        <a:off x="1909124" y="2066858"/>
        <a:ext cx="5040315" cy="1652921"/>
      </dsp:txXfrm>
    </dsp:sp>
    <dsp:sp modelId="{0FCB416D-6E5F-48F1-BB53-184BCF2D4D46}">
      <dsp:nvSpPr>
        <dsp:cNvPr id="0" name=""/>
        <dsp:cNvSpPr/>
      </dsp:nvSpPr>
      <dsp:spPr>
        <a:xfrm>
          <a:off x="0" y="4133010"/>
          <a:ext cx="6949440" cy="1652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7751C-486D-46E9-B36D-17B5C3CAA350}">
      <dsp:nvSpPr>
        <dsp:cNvPr id="0" name=""/>
        <dsp:cNvSpPr/>
      </dsp:nvSpPr>
      <dsp:spPr>
        <a:xfrm>
          <a:off x="500008" y="4504917"/>
          <a:ext cx="909106" cy="909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2704D5-71E9-4127-B182-79DC7D468292}">
      <dsp:nvSpPr>
        <dsp:cNvPr id="0" name=""/>
        <dsp:cNvSpPr/>
      </dsp:nvSpPr>
      <dsp:spPr>
        <a:xfrm>
          <a:off x="1909124" y="4133010"/>
          <a:ext cx="5040315" cy="165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934" tIns="174934" rIns="174934" bIns="174934" numCol="1" spcCol="1270" anchor="ctr" anchorCtr="0">
          <a:noAutofit/>
        </a:bodyPr>
        <a:lstStyle/>
        <a:p>
          <a:pPr marL="0" lvl="0" indent="0" algn="l" defTabSz="1111250">
            <a:lnSpc>
              <a:spcPct val="90000"/>
            </a:lnSpc>
            <a:spcBef>
              <a:spcPct val="0"/>
            </a:spcBef>
            <a:spcAft>
              <a:spcPct val="35000"/>
            </a:spcAft>
            <a:buNone/>
          </a:pPr>
          <a:r>
            <a:rPr lang="en-US" sz="2500" kern="1200"/>
            <a:t>Consumers become hesitant to open and maintain accounts when the risk of fraud exists</a:t>
          </a:r>
        </a:p>
      </dsp:txBody>
      <dsp:txXfrm>
        <a:off x="1909124" y="4133010"/>
        <a:ext cx="5040315" cy="1652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0CBC7-D79A-47AE-A28C-4B3C267C9CF2}">
      <dsp:nvSpPr>
        <dsp:cNvPr id="0" name=""/>
        <dsp:cNvSpPr/>
      </dsp:nvSpPr>
      <dsp:spPr>
        <a:xfrm>
          <a:off x="0" y="2878231"/>
          <a:ext cx="7536203" cy="18884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Balances the dataset without losing valuable information</a:t>
          </a:r>
        </a:p>
      </dsp:txBody>
      <dsp:txXfrm>
        <a:off x="0" y="2878231"/>
        <a:ext cx="7536203" cy="1888431"/>
      </dsp:txXfrm>
    </dsp:sp>
    <dsp:sp modelId="{9538D715-3F28-49FC-86DD-AE87BA19F02C}">
      <dsp:nvSpPr>
        <dsp:cNvPr id="0" name=""/>
        <dsp:cNvSpPr/>
      </dsp:nvSpPr>
      <dsp:spPr>
        <a:xfrm rot="10800000">
          <a:off x="0" y="2150"/>
          <a:ext cx="7536203" cy="2904407"/>
        </a:xfrm>
        <a:prstGeom prst="upArrowCallout">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SMOTE – to oversample minority class (fraudulent transactions)</a:t>
          </a:r>
        </a:p>
      </dsp:txBody>
      <dsp:txXfrm rot="10800000">
        <a:off x="0" y="2150"/>
        <a:ext cx="7536203" cy="1887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07F7E-0075-4491-BBDE-DE8D2E87E73E}">
      <dsp:nvSpPr>
        <dsp:cNvPr id="0" name=""/>
        <dsp:cNvSpPr/>
      </dsp:nvSpPr>
      <dsp:spPr>
        <a:xfrm>
          <a:off x="0" y="19803"/>
          <a:ext cx="6949440" cy="182735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Logistic Regression</a:t>
          </a:r>
        </a:p>
      </dsp:txBody>
      <dsp:txXfrm>
        <a:off x="89204" y="109007"/>
        <a:ext cx="6771032" cy="1648949"/>
      </dsp:txXfrm>
    </dsp:sp>
    <dsp:sp modelId="{299FB445-3E48-44BA-AC5F-FDFF86FD1F7E}">
      <dsp:nvSpPr>
        <dsp:cNvPr id="0" name=""/>
        <dsp:cNvSpPr/>
      </dsp:nvSpPr>
      <dsp:spPr>
        <a:xfrm>
          <a:off x="0" y="1979640"/>
          <a:ext cx="6949440" cy="1827357"/>
        </a:xfrm>
        <a:prstGeom prst="roundRect">
          <a:avLst/>
        </a:prstGeom>
        <a:solidFill>
          <a:schemeClr val="accent2">
            <a:hueOff val="-520665"/>
            <a:satOff val="-10816"/>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Random Forest Classifier</a:t>
          </a:r>
        </a:p>
      </dsp:txBody>
      <dsp:txXfrm>
        <a:off x="89204" y="2068844"/>
        <a:ext cx="6771032" cy="1648949"/>
      </dsp:txXfrm>
    </dsp:sp>
    <dsp:sp modelId="{652C34E3-D05B-4FD0-9720-71E546F57F39}">
      <dsp:nvSpPr>
        <dsp:cNvPr id="0" name=""/>
        <dsp:cNvSpPr/>
      </dsp:nvSpPr>
      <dsp:spPr>
        <a:xfrm>
          <a:off x="0" y="3939477"/>
          <a:ext cx="6949440" cy="1827357"/>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a:t>XGBoost</a:t>
          </a:r>
        </a:p>
      </dsp:txBody>
      <dsp:txXfrm>
        <a:off x="89204" y="4028681"/>
        <a:ext cx="6771032" cy="1648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AF5AA-81F3-4C1C-998F-DD2215F4A34B}">
      <dsp:nvSpPr>
        <dsp:cNvPr id="0" name=""/>
        <dsp:cNvSpPr/>
      </dsp:nvSpPr>
      <dsp:spPr>
        <a:xfrm>
          <a:off x="0" y="17368"/>
          <a:ext cx="6949440"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Precision</a:t>
          </a:r>
        </a:p>
      </dsp:txBody>
      <dsp:txXfrm>
        <a:off x="64397" y="81765"/>
        <a:ext cx="6820646" cy="1190381"/>
      </dsp:txXfrm>
    </dsp:sp>
    <dsp:sp modelId="{A51C7DF8-0B8B-4675-B054-7DA203DDDE1D}">
      <dsp:nvSpPr>
        <dsp:cNvPr id="0" name=""/>
        <dsp:cNvSpPr/>
      </dsp:nvSpPr>
      <dsp:spPr>
        <a:xfrm>
          <a:off x="0" y="1494943"/>
          <a:ext cx="6949440" cy="1319175"/>
        </a:xfrm>
        <a:prstGeom prst="roundRect">
          <a:avLst/>
        </a:prstGeom>
        <a:solidFill>
          <a:schemeClr val="accent2">
            <a:hueOff val="-347110"/>
            <a:satOff val="-721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Recall</a:t>
          </a:r>
        </a:p>
      </dsp:txBody>
      <dsp:txXfrm>
        <a:off x="64397" y="1559340"/>
        <a:ext cx="6820646" cy="1190381"/>
      </dsp:txXfrm>
    </dsp:sp>
    <dsp:sp modelId="{DF5D835F-9BA8-4F62-9B4C-65FC5002EB80}">
      <dsp:nvSpPr>
        <dsp:cNvPr id="0" name=""/>
        <dsp:cNvSpPr/>
      </dsp:nvSpPr>
      <dsp:spPr>
        <a:xfrm>
          <a:off x="0" y="2972519"/>
          <a:ext cx="6949440" cy="1319175"/>
        </a:xfrm>
        <a:prstGeom prst="roundRect">
          <a:avLst/>
        </a:prstGeom>
        <a:solidFill>
          <a:schemeClr val="accent2">
            <a:hueOff val="-694219"/>
            <a:satOff val="-14421"/>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F1-Score</a:t>
          </a:r>
        </a:p>
      </dsp:txBody>
      <dsp:txXfrm>
        <a:off x="64397" y="3036916"/>
        <a:ext cx="6820646" cy="1190381"/>
      </dsp:txXfrm>
    </dsp:sp>
    <dsp:sp modelId="{D2B638DA-1C9B-42D6-B65E-562D40FA317E}">
      <dsp:nvSpPr>
        <dsp:cNvPr id="0" name=""/>
        <dsp:cNvSpPr/>
      </dsp:nvSpPr>
      <dsp:spPr>
        <a:xfrm>
          <a:off x="0" y="4450094"/>
          <a:ext cx="6949440" cy="131917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AUC-ROC</a:t>
          </a:r>
        </a:p>
      </dsp:txBody>
      <dsp:txXfrm>
        <a:off x="64397" y="4514491"/>
        <a:ext cx="682064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CEC95-3455-4139-B715-7A964F905ED6}">
      <dsp:nvSpPr>
        <dsp:cNvPr id="0" name=""/>
        <dsp:cNvSpPr/>
      </dsp:nvSpPr>
      <dsp:spPr>
        <a:xfrm>
          <a:off x="0"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FDB920-B320-4E3F-B128-7583B16A0294}">
      <dsp:nvSpPr>
        <dsp:cNvPr id="0" name=""/>
        <dsp:cNvSpPr/>
      </dsp:nvSpPr>
      <dsp:spPr>
        <a:xfrm>
          <a:off x="322979"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Classifier Models Perform Best</a:t>
          </a:r>
        </a:p>
      </dsp:txBody>
      <dsp:txXfrm>
        <a:off x="377041" y="1317778"/>
        <a:ext cx="2798693" cy="1737704"/>
      </dsp:txXfrm>
    </dsp:sp>
    <dsp:sp modelId="{23559A94-4390-4409-91D2-9F0ABF211F70}">
      <dsp:nvSpPr>
        <dsp:cNvPr id="0" name=""/>
        <dsp:cNvSpPr/>
      </dsp:nvSpPr>
      <dsp:spPr>
        <a:xfrm>
          <a:off x="3552776"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ECB1E3-B337-4391-AC9C-CDE304FB163A}">
      <dsp:nvSpPr>
        <dsp:cNvPr id="0" name=""/>
        <dsp:cNvSpPr/>
      </dsp:nvSpPr>
      <dsp:spPr>
        <a:xfrm>
          <a:off x="3875756"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SMOTE or other oversampling/undersampling tool must be utilized to yield accurate results</a:t>
          </a:r>
        </a:p>
      </dsp:txBody>
      <dsp:txXfrm>
        <a:off x="3929818" y="1317778"/>
        <a:ext cx="2798693" cy="1737704"/>
      </dsp:txXfrm>
    </dsp:sp>
    <dsp:sp modelId="{B809DE2E-222E-4A3A-9F05-F01E4FD1D12D}">
      <dsp:nvSpPr>
        <dsp:cNvPr id="0" name=""/>
        <dsp:cNvSpPr/>
      </dsp:nvSpPr>
      <dsp:spPr>
        <a:xfrm>
          <a:off x="7105553"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933CD-0721-41B2-8587-6CE5591441F7}">
      <dsp:nvSpPr>
        <dsp:cNvPr id="0" name=""/>
        <dsp:cNvSpPr/>
      </dsp:nvSpPr>
      <dsp:spPr>
        <a:xfrm>
          <a:off x="7428532"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V14 was the most significant feature</a:t>
          </a:r>
        </a:p>
      </dsp:txBody>
      <dsp:txXfrm>
        <a:off x="7482594" y="1317778"/>
        <a:ext cx="2798693" cy="17377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C104A-724F-41E6-8809-0009F1CB5395}">
      <dsp:nvSpPr>
        <dsp:cNvPr id="0" name=""/>
        <dsp:cNvSpPr/>
      </dsp:nvSpPr>
      <dsp:spPr>
        <a:xfrm>
          <a:off x="2259518" y="407176"/>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DCACA-2475-41A9-B8B5-9A5B37FB83C1}">
      <dsp:nvSpPr>
        <dsp:cNvPr id="0" name=""/>
        <dsp:cNvSpPr/>
      </dsp:nvSpPr>
      <dsp:spPr>
        <a:xfrm>
          <a:off x="2727518" y="87517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18850-8A3F-48DD-B600-74C8860B3405}">
      <dsp:nvSpPr>
        <dsp:cNvPr id="0" name=""/>
        <dsp:cNvSpPr/>
      </dsp:nvSpPr>
      <dsp:spPr>
        <a:xfrm>
          <a:off x="1557518" y="328717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Apply models to a larger sample of the dataset over a longer period</a:t>
          </a:r>
        </a:p>
      </dsp:txBody>
      <dsp:txXfrm>
        <a:off x="1557518" y="3287177"/>
        <a:ext cx="3600000" cy="720000"/>
      </dsp:txXfrm>
    </dsp:sp>
    <dsp:sp modelId="{1FCE93D5-E2F8-45B4-8F8F-CB13A4B6156E}">
      <dsp:nvSpPr>
        <dsp:cNvPr id="0" name=""/>
        <dsp:cNvSpPr/>
      </dsp:nvSpPr>
      <dsp:spPr>
        <a:xfrm>
          <a:off x="6489518" y="407176"/>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76FE5-9FC4-4A92-9EDA-39EC4F6AC8BC}">
      <dsp:nvSpPr>
        <dsp:cNvPr id="0" name=""/>
        <dsp:cNvSpPr/>
      </dsp:nvSpPr>
      <dsp:spPr>
        <a:xfrm>
          <a:off x="6957518" y="87517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061B6-F7A5-457A-AE87-3C24084792AB}">
      <dsp:nvSpPr>
        <dsp:cNvPr id="0" name=""/>
        <dsp:cNvSpPr/>
      </dsp:nvSpPr>
      <dsp:spPr>
        <a:xfrm>
          <a:off x="5787518" y="3287177"/>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Retrain overtime to account for changes in fraudulent activity trends</a:t>
          </a:r>
        </a:p>
      </dsp:txBody>
      <dsp:txXfrm>
        <a:off x="5787518" y="3287177"/>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38C644-6CDF-4E81-8225-343CC140DC1F}"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CABAF-79E5-47FA-B006-F1A3BE07D0F8}" type="slidenum">
              <a:rPr lang="en-US" smtClean="0"/>
              <a:t>‹#›</a:t>
            </a:fld>
            <a:endParaRPr lang="en-US"/>
          </a:p>
        </p:txBody>
      </p:sp>
    </p:spTree>
    <p:extLst>
      <p:ext uri="{BB962C8B-B14F-4D97-AF65-F5344CB8AC3E}">
        <p14:creationId xmlns:p14="http://schemas.microsoft.com/office/powerpoint/2010/main" val="115348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presentation which will dive into a credit card fraud transaction dataset to see if predictive models can accurately predict fraudulent transactions to mitigate credit card transaction risks for both businesses and consumers.</a:t>
            </a:r>
          </a:p>
        </p:txBody>
      </p:sp>
      <p:sp>
        <p:nvSpPr>
          <p:cNvPr id="4" name="Slide Number Placeholder 3"/>
          <p:cNvSpPr>
            <a:spLocks noGrp="1"/>
          </p:cNvSpPr>
          <p:nvPr>
            <p:ph type="sldNum" sz="quarter" idx="5"/>
          </p:nvPr>
        </p:nvSpPr>
        <p:spPr/>
        <p:txBody>
          <a:bodyPr/>
          <a:lstStyle/>
          <a:p>
            <a:fld id="{613CABAF-79E5-47FA-B006-F1A3BE07D0F8}" type="slidenum">
              <a:rPr lang="en-US" smtClean="0"/>
              <a:t>1</a:t>
            </a:fld>
            <a:endParaRPr lang="en-US"/>
          </a:p>
        </p:txBody>
      </p:sp>
    </p:spTree>
    <p:extLst>
      <p:ext uri="{BB962C8B-B14F-4D97-AF65-F5344CB8AC3E}">
        <p14:creationId xmlns:p14="http://schemas.microsoft.com/office/powerpoint/2010/main" val="20010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 results of the models and their performance through the chart on this slide While </a:t>
            </a:r>
            <a:r>
              <a:rPr lang="en-US" b="1" dirty="0"/>
              <a:t>Logistic Regression</a:t>
            </a:r>
            <a:r>
              <a:rPr lang="en-US" dirty="0"/>
              <a:t> achieved the highest recall (0.8737), it had extremely low precision (0.0529), leading to a poor F1-Score. In contrast, both </a:t>
            </a:r>
            <a:r>
              <a:rPr lang="en-US" b="1" dirty="0"/>
              <a:t>Random Forest</a:t>
            </a:r>
            <a:r>
              <a:rPr lang="en-US" dirty="0"/>
              <a:t> and </a:t>
            </a:r>
            <a:r>
              <a:rPr lang="en-US" b="1" dirty="0"/>
              <a:t>XGBoost</a:t>
            </a:r>
            <a:r>
              <a:rPr lang="en-US" dirty="0"/>
              <a:t> provided a much better balance, with significantly higher precision and F1-Scores. </a:t>
            </a:r>
            <a:r>
              <a:rPr lang="en-US" b="1" dirty="0"/>
              <a:t>Random Forest</a:t>
            </a:r>
            <a:r>
              <a:rPr lang="en-US" dirty="0"/>
              <a:t> achieved the highest F1-Score (0.3796) and ROC AUC (0.9728), indicating it was the most effective overall. </a:t>
            </a:r>
            <a:r>
              <a:rPr lang="en-US" b="1" dirty="0"/>
              <a:t>XGBoost</a:t>
            </a:r>
            <a:r>
              <a:rPr lang="en-US" dirty="0"/>
              <a:t> also performed well, especially in recall and AUC, showing it was nearly as strong while maintaining slightly better precision than Logistic Regression.</a:t>
            </a:r>
          </a:p>
        </p:txBody>
      </p:sp>
      <p:sp>
        <p:nvSpPr>
          <p:cNvPr id="4" name="Slide Number Placeholder 3"/>
          <p:cNvSpPr>
            <a:spLocks noGrp="1"/>
          </p:cNvSpPr>
          <p:nvPr>
            <p:ph type="sldNum" sz="quarter" idx="5"/>
          </p:nvPr>
        </p:nvSpPr>
        <p:spPr/>
        <p:txBody>
          <a:bodyPr/>
          <a:lstStyle/>
          <a:p>
            <a:fld id="{613CABAF-79E5-47FA-B006-F1A3BE07D0F8}" type="slidenum">
              <a:rPr lang="en-US" smtClean="0"/>
              <a:t>10</a:t>
            </a:fld>
            <a:endParaRPr lang="en-US"/>
          </a:p>
        </p:txBody>
      </p:sp>
    </p:spTree>
    <p:extLst>
      <p:ext uri="{BB962C8B-B14F-4D97-AF65-F5344CB8AC3E}">
        <p14:creationId xmlns:p14="http://schemas.microsoft.com/office/powerpoint/2010/main" val="242996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precision recall curves for all 3 models and the average precision as recall increases. Overall, we see that XGBoost maintains consistently high precision across a wider recall range, achieving the highest AP score of 0.7736. This makes XGBoost the most stable and reliable model in terms of handling the precision-recall trade-off, which is critical in fraud detection where false positives can be costly.</a:t>
            </a:r>
          </a:p>
        </p:txBody>
      </p:sp>
      <p:sp>
        <p:nvSpPr>
          <p:cNvPr id="4" name="Slide Number Placeholder 3"/>
          <p:cNvSpPr>
            <a:spLocks noGrp="1"/>
          </p:cNvSpPr>
          <p:nvPr>
            <p:ph type="sldNum" sz="quarter" idx="5"/>
          </p:nvPr>
        </p:nvSpPr>
        <p:spPr/>
        <p:txBody>
          <a:bodyPr/>
          <a:lstStyle/>
          <a:p>
            <a:fld id="{613CABAF-79E5-47FA-B006-F1A3BE07D0F8}" type="slidenum">
              <a:rPr lang="en-US" smtClean="0"/>
              <a:t>11</a:t>
            </a:fld>
            <a:endParaRPr lang="en-US"/>
          </a:p>
        </p:txBody>
      </p:sp>
    </p:spTree>
    <p:extLst>
      <p:ext uri="{BB962C8B-B14F-4D97-AF65-F5344CB8AC3E}">
        <p14:creationId xmlns:p14="http://schemas.microsoft.com/office/powerpoint/2010/main" val="3615937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created a confusion matrix for each model and testing the results.by showing each model handled fraud detection. Logistic Regression caught the most fraud but had the highest false positives. Random Forest had the best balance with fewer false alerts. XGBoost detected slightly more fraud than Random Forest but with more false positives.</a:t>
            </a:r>
          </a:p>
        </p:txBody>
      </p:sp>
      <p:sp>
        <p:nvSpPr>
          <p:cNvPr id="4" name="Slide Number Placeholder 3"/>
          <p:cNvSpPr>
            <a:spLocks noGrp="1"/>
          </p:cNvSpPr>
          <p:nvPr>
            <p:ph type="sldNum" sz="quarter" idx="5"/>
          </p:nvPr>
        </p:nvSpPr>
        <p:spPr/>
        <p:txBody>
          <a:bodyPr/>
          <a:lstStyle/>
          <a:p>
            <a:fld id="{613CABAF-79E5-47FA-B006-F1A3BE07D0F8}" type="slidenum">
              <a:rPr lang="en-US" smtClean="0"/>
              <a:t>12</a:t>
            </a:fld>
            <a:endParaRPr lang="en-US"/>
          </a:p>
        </p:txBody>
      </p:sp>
    </p:spTree>
    <p:extLst>
      <p:ext uri="{BB962C8B-B14F-4D97-AF65-F5344CB8AC3E}">
        <p14:creationId xmlns:p14="http://schemas.microsoft.com/office/powerpoint/2010/main" val="1243000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features cannot be specifically traced back to their exact variables due to PCA transformation, I decided to run a feature importance report to see if there are any significant factors within the dataset. As shown on this slide, V14 was most important across both classifier models indicating that if the dataset prior to PCA is used in future model building, there may be significant variables that trace back to fraudulent transactions</a:t>
            </a:r>
          </a:p>
        </p:txBody>
      </p:sp>
      <p:sp>
        <p:nvSpPr>
          <p:cNvPr id="4" name="Slide Number Placeholder 3"/>
          <p:cNvSpPr>
            <a:spLocks noGrp="1"/>
          </p:cNvSpPr>
          <p:nvPr>
            <p:ph type="sldNum" sz="quarter" idx="5"/>
          </p:nvPr>
        </p:nvSpPr>
        <p:spPr/>
        <p:txBody>
          <a:bodyPr/>
          <a:lstStyle/>
          <a:p>
            <a:fld id="{613CABAF-79E5-47FA-B006-F1A3BE07D0F8}" type="slidenum">
              <a:rPr lang="en-US" smtClean="0"/>
              <a:t>13</a:t>
            </a:fld>
            <a:endParaRPr lang="en-US"/>
          </a:p>
        </p:txBody>
      </p:sp>
    </p:spTree>
    <p:extLst>
      <p:ext uri="{BB962C8B-B14F-4D97-AF65-F5344CB8AC3E}">
        <p14:creationId xmlns:p14="http://schemas.microsoft.com/office/powerpoint/2010/main" val="154156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a result of model building and testing, we found that both the Random Forest Classifier and XGBoost performed best at predicting fraudulent transactions. In future analysis and deployment of this model, it is important to use some type of oversampling or undersampling tool such as SMOTE to yield accurate results. Finally, as we found from the feature importance report V14 was the most significant feature connected to fraudulent transactions and if this can be traced back in the original dataset it may provide significant importance to understanding fraudulent transactions in the future.</a:t>
            </a:r>
          </a:p>
          <a:p>
            <a:endParaRPr lang="en-US" dirty="0"/>
          </a:p>
          <a:p>
            <a:endParaRPr lang="en-US" dirty="0"/>
          </a:p>
        </p:txBody>
      </p:sp>
      <p:sp>
        <p:nvSpPr>
          <p:cNvPr id="4" name="Slide Number Placeholder 3"/>
          <p:cNvSpPr>
            <a:spLocks noGrp="1"/>
          </p:cNvSpPr>
          <p:nvPr>
            <p:ph type="sldNum" sz="quarter" idx="5"/>
          </p:nvPr>
        </p:nvSpPr>
        <p:spPr/>
        <p:txBody>
          <a:bodyPr/>
          <a:lstStyle/>
          <a:p>
            <a:fld id="{613CABAF-79E5-47FA-B006-F1A3BE07D0F8}" type="slidenum">
              <a:rPr lang="en-US" smtClean="0"/>
              <a:t>14</a:t>
            </a:fld>
            <a:endParaRPr lang="en-US"/>
          </a:p>
        </p:txBody>
      </p:sp>
    </p:spTree>
    <p:extLst>
      <p:ext uri="{BB962C8B-B14F-4D97-AF65-F5344CB8AC3E}">
        <p14:creationId xmlns:p14="http://schemas.microsoft.com/office/powerpoint/2010/main" val="3088857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recommend continuing to adapt these models to larger datasets and samples over longer period of times to yield more accurate results and I also recommend retraining models' overtime to account for changes in fraudulent activity trends in the future. Thank you again for listening to this presentation, and if you have any questions, please let me know, thank you.</a:t>
            </a:r>
          </a:p>
        </p:txBody>
      </p:sp>
      <p:sp>
        <p:nvSpPr>
          <p:cNvPr id="4" name="Slide Number Placeholder 3"/>
          <p:cNvSpPr>
            <a:spLocks noGrp="1"/>
          </p:cNvSpPr>
          <p:nvPr>
            <p:ph type="sldNum" sz="quarter" idx="5"/>
          </p:nvPr>
        </p:nvSpPr>
        <p:spPr/>
        <p:txBody>
          <a:bodyPr/>
          <a:lstStyle/>
          <a:p>
            <a:fld id="{613CABAF-79E5-47FA-B006-F1A3BE07D0F8}" type="slidenum">
              <a:rPr lang="en-US" smtClean="0"/>
              <a:t>15</a:t>
            </a:fld>
            <a:endParaRPr lang="en-US"/>
          </a:p>
        </p:txBody>
      </p:sp>
    </p:spTree>
    <p:extLst>
      <p:ext uri="{BB962C8B-B14F-4D97-AF65-F5344CB8AC3E}">
        <p14:creationId xmlns:p14="http://schemas.microsoft.com/office/powerpoint/2010/main" val="471748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Credit card fraud is a major threat worldwide that impacts both institutions and consumers. Each year, billions of dollars are lost in fraudulent transactions which affect businesses’ profitability and the risk of consumer accounts. This project aims to develop a predictive model capable of identifying fraudulent transactions with high precision and recall, while minimizing the inconvenience of false positives.</a:t>
            </a:r>
          </a:p>
          <a:p>
            <a:endParaRPr lang="en-US" dirty="0"/>
          </a:p>
        </p:txBody>
      </p:sp>
      <p:sp>
        <p:nvSpPr>
          <p:cNvPr id="4" name="Slide Number Placeholder 3"/>
          <p:cNvSpPr>
            <a:spLocks noGrp="1"/>
          </p:cNvSpPr>
          <p:nvPr>
            <p:ph type="sldNum" sz="quarter" idx="5"/>
          </p:nvPr>
        </p:nvSpPr>
        <p:spPr/>
        <p:txBody>
          <a:bodyPr/>
          <a:lstStyle/>
          <a:p>
            <a:fld id="{613CABAF-79E5-47FA-B006-F1A3BE07D0F8}" type="slidenum">
              <a:rPr lang="en-US" smtClean="0"/>
              <a:t>2</a:t>
            </a:fld>
            <a:endParaRPr lang="en-US"/>
          </a:p>
        </p:txBody>
      </p:sp>
    </p:spTree>
    <p:extLst>
      <p:ext uri="{BB962C8B-B14F-4D97-AF65-F5344CB8AC3E}">
        <p14:creationId xmlns:p14="http://schemas.microsoft.com/office/powerpoint/2010/main" val="4153584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dataset used for this project was sourced from Kaggle and contains credit card transactions made by European cardholders over a two-day period. It contains 284,807 transactions, with 492 labeled as fraudulent (a highly imbalanced dataset). It is important to note that the numerical features are a results of a Principal Component Analysis transformation, except for 'Time' and 'Amount’… which is great inconsideration of ethics and anonymity but makes it impossible to trace back which exact features may contribute to fraudulent transaction detection.</a:t>
            </a:r>
            <a:endParaRPr lang="en-US" dirty="0"/>
          </a:p>
        </p:txBody>
      </p:sp>
      <p:sp>
        <p:nvSpPr>
          <p:cNvPr id="4" name="Slide Number Placeholder 3"/>
          <p:cNvSpPr>
            <a:spLocks noGrp="1"/>
          </p:cNvSpPr>
          <p:nvPr>
            <p:ph type="sldNum" sz="quarter" idx="5"/>
          </p:nvPr>
        </p:nvSpPr>
        <p:spPr/>
        <p:txBody>
          <a:bodyPr/>
          <a:lstStyle/>
          <a:p>
            <a:fld id="{613CABAF-79E5-47FA-B006-F1A3BE07D0F8}" type="slidenum">
              <a:rPr lang="en-US" smtClean="0"/>
              <a:t>3</a:t>
            </a:fld>
            <a:endParaRPr lang="en-US"/>
          </a:p>
        </p:txBody>
      </p:sp>
    </p:spTree>
    <p:extLst>
      <p:ext uri="{BB962C8B-B14F-4D97-AF65-F5344CB8AC3E}">
        <p14:creationId xmlns:p14="http://schemas.microsoft.com/office/powerpoint/2010/main" val="335800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model building, I conducted an exploratory data analysis of the information to understand if any trends exist in the dataset. To begin, I created box showing the distribution of the transaction amounts within fraud and non-fraud transactions. And right away, we can see that fraudulent transactions only amount up to about $3,000 compared to non-fraud transactions which can range up to almost 10,000 with a few outliers present.</a:t>
            </a:r>
          </a:p>
        </p:txBody>
      </p:sp>
      <p:sp>
        <p:nvSpPr>
          <p:cNvPr id="4" name="Slide Number Placeholder 3"/>
          <p:cNvSpPr>
            <a:spLocks noGrp="1"/>
          </p:cNvSpPr>
          <p:nvPr>
            <p:ph type="sldNum" sz="quarter" idx="5"/>
          </p:nvPr>
        </p:nvSpPr>
        <p:spPr/>
        <p:txBody>
          <a:bodyPr/>
          <a:lstStyle/>
          <a:p>
            <a:fld id="{613CABAF-79E5-47FA-B006-F1A3BE07D0F8}" type="slidenum">
              <a:rPr lang="en-US" smtClean="0"/>
              <a:t>4</a:t>
            </a:fld>
            <a:endParaRPr lang="en-US"/>
          </a:p>
        </p:txBody>
      </p:sp>
    </p:spTree>
    <p:extLst>
      <p:ext uri="{BB962C8B-B14F-4D97-AF65-F5344CB8AC3E}">
        <p14:creationId xmlns:p14="http://schemas.microsoft.com/office/powerpoint/2010/main" val="1852965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I looked at transactions over time, through a histogram and found that non-fraud transactions follow a typical pattern of the average consumer where transactions are high during business and early evening hours and lower during throughout the late evening when most individuals sleep and business are closed. The fraudulent transactions however peak at 2AM and 11AM which is important to consider when looking at the data in the future.</a:t>
            </a:r>
          </a:p>
        </p:txBody>
      </p:sp>
      <p:sp>
        <p:nvSpPr>
          <p:cNvPr id="4" name="Slide Number Placeholder 3"/>
          <p:cNvSpPr>
            <a:spLocks noGrp="1"/>
          </p:cNvSpPr>
          <p:nvPr>
            <p:ph type="sldNum" sz="quarter" idx="5"/>
          </p:nvPr>
        </p:nvSpPr>
        <p:spPr/>
        <p:txBody>
          <a:bodyPr/>
          <a:lstStyle/>
          <a:p>
            <a:fld id="{613CABAF-79E5-47FA-B006-F1A3BE07D0F8}" type="slidenum">
              <a:rPr lang="en-US" smtClean="0"/>
              <a:t>5</a:t>
            </a:fld>
            <a:endParaRPr lang="en-US"/>
          </a:p>
        </p:txBody>
      </p:sp>
    </p:spTree>
    <p:extLst>
      <p:ext uri="{BB962C8B-B14F-4D97-AF65-F5344CB8AC3E}">
        <p14:creationId xmlns:p14="http://schemas.microsoft.com/office/powerpoint/2010/main" val="12200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created a correlation heatmap to identify if any linear trends exist between the variables, and while some trends do exist, nothing is significant in terms of directly tying to fraud detection.</a:t>
            </a:r>
          </a:p>
        </p:txBody>
      </p:sp>
      <p:sp>
        <p:nvSpPr>
          <p:cNvPr id="4" name="Slide Number Placeholder 3"/>
          <p:cNvSpPr>
            <a:spLocks noGrp="1"/>
          </p:cNvSpPr>
          <p:nvPr>
            <p:ph type="sldNum" sz="quarter" idx="5"/>
          </p:nvPr>
        </p:nvSpPr>
        <p:spPr/>
        <p:txBody>
          <a:bodyPr/>
          <a:lstStyle/>
          <a:p>
            <a:fld id="{613CABAF-79E5-47FA-B006-F1A3BE07D0F8}" type="slidenum">
              <a:rPr lang="en-US" smtClean="0"/>
              <a:t>6</a:t>
            </a:fld>
            <a:endParaRPr lang="en-US"/>
          </a:p>
        </p:txBody>
      </p:sp>
    </p:spTree>
    <p:extLst>
      <p:ext uri="{BB962C8B-B14F-4D97-AF65-F5344CB8AC3E}">
        <p14:creationId xmlns:p14="http://schemas.microsoft.com/office/powerpoint/2010/main" val="185709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any credit card transaction dataset, you are going to find a significant imbalance within the dataset. For this project, I’ve decided to use SMOTE to oversample the minority class which in this case is fraudulent transactions as it will balance the dataset without losing valuable information	</a:t>
            </a:r>
          </a:p>
        </p:txBody>
      </p:sp>
      <p:sp>
        <p:nvSpPr>
          <p:cNvPr id="4" name="Slide Number Placeholder 3"/>
          <p:cNvSpPr>
            <a:spLocks noGrp="1"/>
          </p:cNvSpPr>
          <p:nvPr>
            <p:ph type="sldNum" sz="quarter" idx="5"/>
          </p:nvPr>
        </p:nvSpPr>
        <p:spPr/>
        <p:txBody>
          <a:bodyPr/>
          <a:lstStyle/>
          <a:p>
            <a:fld id="{613CABAF-79E5-47FA-B006-F1A3BE07D0F8}" type="slidenum">
              <a:rPr lang="en-US" smtClean="0"/>
              <a:t>7</a:t>
            </a:fld>
            <a:endParaRPr lang="en-US"/>
          </a:p>
        </p:txBody>
      </p:sp>
    </p:spTree>
    <p:extLst>
      <p:ext uri="{BB962C8B-B14F-4D97-AF65-F5344CB8AC3E}">
        <p14:creationId xmlns:p14="http://schemas.microsoft.com/office/powerpoint/2010/main" val="3549929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balancing the dataset, I will be training and testing 3 predictive models, a logistic regression as a baseline due to its simplicity and interpretability, a random forest </a:t>
            </a:r>
            <a:r>
              <a:rPr lang="en-US" dirty="0" err="1"/>
              <a:t>classifiey</a:t>
            </a:r>
            <a:r>
              <a:rPr lang="en-US" dirty="0"/>
              <a:t> as a powerful model to handle imbalanced data and feature importance insights, and XGBoost which is a high-performance gradient boosting algorithm know for its accuracy and ability to handle complex relationships with data</a:t>
            </a:r>
          </a:p>
        </p:txBody>
      </p:sp>
      <p:sp>
        <p:nvSpPr>
          <p:cNvPr id="4" name="Slide Number Placeholder 3"/>
          <p:cNvSpPr>
            <a:spLocks noGrp="1"/>
          </p:cNvSpPr>
          <p:nvPr>
            <p:ph type="sldNum" sz="quarter" idx="5"/>
          </p:nvPr>
        </p:nvSpPr>
        <p:spPr/>
        <p:txBody>
          <a:bodyPr/>
          <a:lstStyle/>
          <a:p>
            <a:fld id="{613CABAF-79E5-47FA-B006-F1A3BE07D0F8}" type="slidenum">
              <a:rPr lang="en-US" smtClean="0"/>
              <a:t>8</a:t>
            </a:fld>
            <a:endParaRPr lang="en-US"/>
          </a:p>
        </p:txBody>
      </p:sp>
    </p:spTree>
    <p:extLst>
      <p:ext uri="{BB962C8B-B14F-4D97-AF65-F5344CB8AC3E}">
        <p14:creationId xmlns:p14="http://schemas.microsoft.com/office/powerpoint/2010/main" val="26693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selected 4 evaluation metrics to evaluate the results of each model to hopefully identify a best fit for the data. I chose precision to measure how many predicted fraud cases were actually correct while using recall to show how many real frauds were successfully detects. The F1-score balances both precision and recall giving a more holistic view of performance. Finally, AUC-ROC measures how well the model distinguishes between fraudulent and non-fraudulent transactions across different thresholds.</a:t>
            </a:r>
          </a:p>
        </p:txBody>
      </p:sp>
      <p:sp>
        <p:nvSpPr>
          <p:cNvPr id="4" name="Slide Number Placeholder 3"/>
          <p:cNvSpPr>
            <a:spLocks noGrp="1"/>
          </p:cNvSpPr>
          <p:nvPr>
            <p:ph type="sldNum" sz="quarter" idx="5"/>
          </p:nvPr>
        </p:nvSpPr>
        <p:spPr/>
        <p:txBody>
          <a:bodyPr/>
          <a:lstStyle/>
          <a:p>
            <a:fld id="{613CABAF-79E5-47FA-B006-F1A3BE07D0F8}" type="slidenum">
              <a:rPr lang="en-US" smtClean="0"/>
              <a:t>9</a:t>
            </a:fld>
            <a:endParaRPr lang="en-US"/>
          </a:p>
        </p:txBody>
      </p:sp>
    </p:spTree>
    <p:extLst>
      <p:ext uri="{BB962C8B-B14F-4D97-AF65-F5344CB8AC3E}">
        <p14:creationId xmlns:p14="http://schemas.microsoft.com/office/powerpoint/2010/main" val="128997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219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5/4/2025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7106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5/4/2025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7113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6377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5/4/2025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5161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87618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2436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87637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3910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51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70289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74468691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5.xml"/><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5473D2-DD46-DFAF-84EC-264D6CE5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89F05-4237-E04B-C9EC-1D0DE6C1B9A4}"/>
              </a:ext>
            </a:extLst>
          </p:cNvPr>
          <p:cNvSpPr>
            <a:spLocks noGrp="1"/>
          </p:cNvSpPr>
          <p:nvPr>
            <p:ph type="ctrTitle"/>
          </p:nvPr>
        </p:nvSpPr>
        <p:spPr>
          <a:xfrm>
            <a:off x="7843394" y="1585762"/>
            <a:ext cx="3788767" cy="2811737"/>
          </a:xfrm>
        </p:spPr>
        <p:txBody>
          <a:bodyPr>
            <a:normAutofit/>
          </a:bodyPr>
          <a:lstStyle/>
          <a:p>
            <a:pPr algn="l"/>
            <a:r>
              <a:rPr lang="en-US" sz="3700"/>
              <a:t>Handling Imbalanced Data to Predict Credit Card Fraud</a:t>
            </a:r>
          </a:p>
        </p:txBody>
      </p:sp>
      <p:sp>
        <p:nvSpPr>
          <p:cNvPr id="3" name="Subtitle 2">
            <a:extLst>
              <a:ext uri="{FF2B5EF4-FFF2-40B4-BE49-F238E27FC236}">
                <a16:creationId xmlns:a16="http://schemas.microsoft.com/office/drawing/2014/main" id="{CB50807A-9DEA-D696-C181-1A28E5BD8755}"/>
              </a:ext>
            </a:extLst>
          </p:cNvPr>
          <p:cNvSpPr>
            <a:spLocks noGrp="1"/>
          </p:cNvSpPr>
          <p:nvPr>
            <p:ph type="subTitle" idx="1"/>
          </p:nvPr>
        </p:nvSpPr>
        <p:spPr>
          <a:xfrm>
            <a:off x="7843395" y="4524046"/>
            <a:ext cx="3614857" cy="1319951"/>
          </a:xfrm>
        </p:spPr>
        <p:txBody>
          <a:bodyPr>
            <a:normAutofit/>
          </a:bodyPr>
          <a:lstStyle/>
          <a:p>
            <a:pPr algn="l"/>
            <a:r>
              <a:rPr lang="en-US" dirty="0"/>
              <a:t>By Christina Vosnak</a:t>
            </a:r>
            <a:endParaRPr lang="en-US"/>
          </a:p>
        </p:txBody>
      </p:sp>
      <p:pic>
        <p:nvPicPr>
          <p:cNvPr id="4" name="Picture 3" descr="A stack of bank cards">
            <a:extLst>
              <a:ext uri="{FF2B5EF4-FFF2-40B4-BE49-F238E27FC236}">
                <a16:creationId xmlns:a16="http://schemas.microsoft.com/office/drawing/2014/main" id="{0FDD89C6-E0BE-2A85-8A37-009647F8A2B6}"/>
              </a:ext>
            </a:extLst>
          </p:cNvPr>
          <p:cNvPicPr>
            <a:picLocks noChangeAspect="1"/>
          </p:cNvPicPr>
          <p:nvPr/>
        </p:nvPicPr>
        <p:blipFill>
          <a:blip r:embed="rId5"/>
          <a:srcRect l="28019" r="2" b="2"/>
          <a:stretch/>
        </p:blipFill>
        <p:spPr>
          <a:xfrm>
            <a:off x="2" y="10"/>
            <a:ext cx="7367752" cy="6857990"/>
          </a:xfrm>
          <a:prstGeom prst="rect">
            <a:avLst/>
          </a:prstGeom>
        </p:spPr>
      </p:pic>
      <p:pic>
        <p:nvPicPr>
          <p:cNvPr id="12" name="Audio 11">
            <a:hlinkClick r:id="" action="ppaction://media"/>
            <a:extLst>
              <a:ext uri="{FF2B5EF4-FFF2-40B4-BE49-F238E27FC236}">
                <a16:creationId xmlns:a16="http://schemas.microsoft.com/office/drawing/2014/main" id="{BF63650E-8A2D-0355-44CC-16AA34165E0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6321612"/>
      </p:ext>
    </p:extLst>
  </p:cSld>
  <p:clrMapOvr>
    <a:masterClrMapping/>
  </p:clrMapOvr>
  <mc:AlternateContent xmlns:mc="http://schemas.openxmlformats.org/markup-compatibility/2006">
    <mc:Choice xmlns:p14="http://schemas.microsoft.com/office/powerpoint/2010/main" Requires="p14">
      <p:transition spd="slow" p14:dur="2000" advTm="15859"/>
    </mc:Choice>
    <mc:Fallback>
      <p:transition spd="slow" advTm="15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par>
                                <p:cTn id="10" presetID="10" presetClass="entr" presetSubtype="0" fill="hold" grpId="0" nodeType="withEffect">
                                  <p:stCondLst>
                                    <p:cond delay="200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ABCEA-D2A2-DB6F-F017-ED5A74779F2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D9F25E3-A7BD-E856-3AD7-08BD75F2F2BC}"/>
              </a:ext>
            </a:extLst>
          </p:cNvPr>
          <p:cNvSpPr>
            <a:spLocks noGrp="1"/>
          </p:cNvSpPr>
          <p:nvPr>
            <p:ph idx="1"/>
          </p:nvPr>
        </p:nvSpPr>
        <p:spPr/>
        <p:txBody>
          <a:bodyPr/>
          <a:lstStyle/>
          <a:p>
            <a:r>
              <a:rPr lang="en-US" dirty="0"/>
              <a:t>Random Forest Classifier and XGBoost performed best</a:t>
            </a:r>
          </a:p>
        </p:txBody>
      </p:sp>
      <p:pic>
        <p:nvPicPr>
          <p:cNvPr id="8" name="Picture 7" descr="Uploaded image">
            <a:extLst>
              <a:ext uri="{FF2B5EF4-FFF2-40B4-BE49-F238E27FC236}">
                <a16:creationId xmlns:a16="http://schemas.microsoft.com/office/drawing/2014/main" id="{2AE0D01E-9A31-D37B-55EC-7366C21CE4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31111" y="2768862"/>
            <a:ext cx="9529777" cy="2487167"/>
          </a:xfrm>
          <a:prstGeom prst="rect">
            <a:avLst/>
          </a:prstGeom>
          <a:noFill/>
          <a:ln>
            <a:noFill/>
          </a:ln>
        </p:spPr>
      </p:pic>
      <p:pic>
        <p:nvPicPr>
          <p:cNvPr id="11" name="Audio 10">
            <a:hlinkClick r:id="" action="ppaction://media"/>
            <a:extLst>
              <a:ext uri="{FF2B5EF4-FFF2-40B4-BE49-F238E27FC236}">
                <a16:creationId xmlns:a16="http://schemas.microsoft.com/office/drawing/2014/main" id="{848ACB25-2F25-EF8E-394B-08534490E58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1396123"/>
      </p:ext>
    </p:extLst>
  </p:cSld>
  <p:clrMapOvr>
    <a:masterClrMapping/>
  </p:clrMapOvr>
  <mc:AlternateContent xmlns:mc="http://schemas.openxmlformats.org/markup-compatibility/2006">
    <mc:Choice xmlns:p14="http://schemas.microsoft.com/office/powerpoint/2010/main" Requires="p14">
      <p:transition spd="slow" p14:dur="2000" advTm="39626"/>
    </mc:Choice>
    <mc:Fallback>
      <p:transition spd="slow" advTm="3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858-58B1-A912-71EF-322660ECB6B4}"/>
              </a:ext>
            </a:extLst>
          </p:cNvPr>
          <p:cNvSpPr>
            <a:spLocks noGrp="1"/>
          </p:cNvSpPr>
          <p:nvPr>
            <p:ph type="title"/>
          </p:nvPr>
        </p:nvSpPr>
        <p:spPr/>
        <p:txBody>
          <a:bodyPr/>
          <a:lstStyle/>
          <a:p>
            <a:r>
              <a:rPr lang="en-US" dirty="0"/>
              <a:t>Understanding Precision Recall Curves</a:t>
            </a:r>
          </a:p>
        </p:txBody>
      </p:sp>
      <p:pic>
        <p:nvPicPr>
          <p:cNvPr id="4" name="Picture 3" descr="A graph with a line&#10;&#10;AI-generated content may be incorrect.">
            <a:extLst>
              <a:ext uri="{FF2B5EF4-FFF2-40B4-BE49-F238E27FC236}">
                <a16:creationId xmlns:a16="http://schemas.microsoft.com/office/drawing/2014/main" id="{12DD94BD-D277-1342-0C86-FA7E433BE60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134" y="2333969"/>
            <a:ext cx="3773019" cy="2339594"/>
          </a:xfrm>
          <a:prstGeom prst="rect">
            <a:avLst/>
          </a:prstGeom>
          <a:noFill/>
          <a:ln>
            <a:noFill/>
          </a:ln>
        </p:spPr>
      </p:pic>
      <p:pic>
        <p:nvPicPr>
          <p:cNvPr id="5" name="Picture 4" descr="A graph with a line&#10;&#10;AI-generated content may be incorrect.">
            <a:extLst>
              <a:ext uri="{FF2B5EF4-FFF2-40B4-BE49-F238E27FC236}">
                <a16:creationId xmlns:a16="http://schemas.microsoft.com/office/drawing/2014/main" id="{30CE9C23-BC9E-22AB-EC98-D77897A6160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7322" y="2333969"/>
            <a:ext cx="3773019" cy="2339594"/>
          </a:xfrm>
          <a:prstGeom prst="rect">
            <a:avLst/>
          </a:prstGeom>
          <a:noFill/>
          <a:ln>
            <a:noFill/>
          </a:ln>
        </p:spPr>
      </p:pic>
      <p:pic>
        <p:nvPicPr>
          <p:cNvPr id="6" name="Picture 5">
            <a:extLst>
              <a:ext uri="{FF2B5EF4-FFF2-40B4-BE49-F238E27FC236}">
                <a16:creationId xmlns:a16="http://schemas.microsoft.com/office/drawing/2014/main" id="{658AAEAD-0D8A-9AEC-CB2B-9EBE2FA0DF19}"/>
              </a:ext>
            </a:extLst>
          </p:cNvPr>
          <p:cNvPicPr>
            <a:picLocks noChangeAspect="1"/>
          </p:cNvPicPr>
          <p:nvPr/>
        </p:nvPicPr>
        <p:blipFill>
          <a:blip r:embed="rId7"/>
          <a:stretch>
            <a:fillRect/>
          </a:stretch>
        </p:blipFill>
        <p:spPr>
          <a:xfrm>
            <a:off x="8094679" y="2333969"/>
            <a:ext cx="3770420" cy="2339594"/>
          </a:xfrm>
          <a:prstGeom prst="rect">
            <a:avLst/>
          </a:prstGeom>
        </p:spPr>
      </p:pic>
      <p:pic>
        <p:nvPicPr>
          <p:cNvPr id="9" name="Audio 8">
            <a:hlinkClick r:id="" action="ppaction://media"/>
            <a:extLst>
              <a:ext uri="{FF2B5EF4-FFF2-40B4-BE49-F238E27FC236}">
                <a16:creationId xmlns:a16="http://schemas.microsoft.com/office/drawing/2014/main" id="{C5F1166C-231E-6FFC-2308-B7C14571792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5426571"/>
      </p:ext>
    </p:extLst>
  </p:cSld>
  <p:clrMapOvr>
    <a:masterClrMapping/>
  </p:clrMapOvr>
  <mc:AlternateContent xmlns:mc="http://schemas.openxmlformats.org/markup-compatibility/2006">
    <mc:Choice xmlns:p14="http://schemas.microsoft.com/office/powerpoint/2010/main" Requires="p14">
      <p:transition spd="slow" p14:dur="2000" advTm="32457"/>
    </mc:Choice>
    <mc:Fallback>
      <p:transition spd="slow" advTm="32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55BB1-0168-F8BC-C01A-341BAB919AC3}"/>
              </a:ext>
            </a:extLst>
          </p:cNvPr>
          <p:cNvSpPr>
            <a:spLocks noGrp="1"/>
          </p:cNvSpPr>
          <p:nvPr>
            <p:ph type="title"/>
          </p:nvPr>
        </p:nvSpPr>
        <p:spPr>
          <a:xfrm>
            <a:off x="510074" y="1635260"/>
            <a:ext cx="3348297" cy="2241755"/>
          </a:xfrm>
        </p:spPr>
        <p:txBody>
          <a:bodyPr vert="horz" lIns="91440" tIns="45720" rIns="91440" bIns="45720" rtlCol="0" anchor="b">
            <a:normAutofit/>
          </a:bodyPr>
          <a:lstStyle/>
          <a:p>
            <a:r>
              <a:rPr lang="en-US" sz="4000" dirty="0"/>
              <a:t>Confusion </a:t>
            </a:r>
            <a:r>
              <a:rPr lang="en-US" sz="4000" dirty="0" err="1"/>
              <a:t>Matricies</a:t>
            </a:r>
            <a:endParaRPr lang="en-US" sz="4000" dirty="0"/>
          </a:p>
        </p:txBody>
      </p:sp>
      <p:pic>
        <p:nvPicPr>
          <p:cNvPr id="4" name="Content Placeholder 3" descr="A screenshot of a computer screen&#10;&#10;AI-generated content may be incorrect.">
            <a:extLst>
              <a:ext uri="{FF2B5EF4-FFF2-40B4-BE49-F238E27FC236}">
                <a16:creationId xmlns:a16="http://schemas.microsoft.com/office/drawing/2014/main" id="{752FADCB-9923-63FB-F21B-FB6D055A05ED}"/>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5309930" y="209745"/>
            <a:ext cx="5150805" cy="6438510"/>
          </a:xfrm>
          <a:prstGeom prst="rect">
            <a:avLst/>
          </a:prstGeom>
          <a:noFill/>
        </p:spPr>
      </p:pic>
      <p:pic>
        <p:nvPicPr>
          <p:cNvPr id="7" name="Audio 6">
            <a:hlinkClick r:id="" action="ppaction://media"/>
            <a:extLst>
              <a:ext uri="{FF2B5EF4-FFF2-40B4-BE49-F238E27FC236}">
                <a16:creationId xmlns:a16="http://schemas.microsoft.com/office/drawing/2014/main" id="{8744519F-CADF-8875-285F-0AF0795B5E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8622425"/>
      </p:ext>
    </p:extLst>
  </p:cSld>
  <p:clrMapOvr>
    <a:masterClrMapping/>
  </p:clrMapOvr>
  <mc:AlternateContent xmlns:mc="http://schemas.openxmlformats.org/markup-compatibility/2006">
    <mc:Choice xmlns:p14="http://schemas.microsoft.com/office/powerpoint/2010/main" Requires="p14">
      <p:transition spd="slow" p14:dur="2000" advTm="21440"/>
    </mc:Choice>
    <mc:Fallback>
      <p:transition spd="slow" advTm="21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12ED3-052B-4371-9CDA-E4A51AD72B8D}"/>
              </a:ext>
            </a:extLst>
          </p:cNvPr>
          <p:cNvSpPr>
            <a:spLocks noGrp="1"/>
          </p:cNvSpPr>
          <p:nvPr>
            <p:ph type="title"/>
          </p:nvPr>
        </p:nvSpPr>
        <p:spPr>
          <a:xfrm>
            <a:off x="619759" y="603504"/>
            <a:ext cx="5237576" cy="1527048"/>
          </a:xfrm>
        </p:spPr>
        <p:txBody>
          <a:bodyPr anchor="b">
            <a:normAutofit/>
          </a:bodyPr>
          <a:lstStyle/>
          <a:p>
            <a:r>
              <a:rPr lang="en-US" dirty="0"/>
              <a:t>Top 3 Features</a:t>
            </a:r>
          </a:p>
        </p:txBody>
      </p:sp>
      <p:pic>
        <p:nvPicPr>
          <p:cNvPr id="4" name="Content Placeholder 3" descr="A graph with blue rectangles&#10;&#10;AI-generated content may be incorrect.">
            <a:extLst>
              <a:ext uri="{FF2B5EF4-FFF2-40B4-BE49-F238E27FC236}">
                <a16:creationId xmlns:a16="http://schemas.microsoft.com/office/drawing/2014/main" id="{E8D382AC-1107-8EF3-A40D-518CF7019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926842" y="434568"/>
            <a:ext cx="5850143" cy="2881196"/>
          </a:xfrm>
          <a:prstGeom prst="rect">
            <a:avLst/>
          </a:prstGeom>
          <a:noFill/>
        </p:spPr>
      </p:pic>
      <p:pic>
        <p:nvPicPr>
          <p:cNvPr id="5" name="Picture 4" descr="A graph with red and white lines&#10;&#10;AI-generated content may be incorrect.">
            <a:extLst>
              <a:ext uri="{FF2B5EF4-FFF2-40B4-BE49-F238E27FC236}">
                <a16:creationId xmlns:a16="http://schemas.microsoft.com/office/drawing/2014/main" id="{B9A09E22-A126-E0B8-1B55-A034A67F9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4926841" y="3542236"/>
            <a:ext cx="5850144" cy="2881196"/>
          </a:xfrm>
          <a:prstGeom prst="rect">
            <a:avLst/>
          </a:prstGeom>
          <a:noFill/>
        </p:spPr>
      </p:pic>
      <p:pic>
        <p:nvPicPr>
          <p:cNvPr id="8" name="Audio 7">
            <a:hlinkClick r:id="" action="ppaction://media"/>
            <a:extLst>
              <a:ext uri="{FF2B5EF4-FFF2-40B4-BE49-F238E27FC236}">
                <a16:creationId xmlns:a16="http://schemas.microsoft.com/office/drawing/2014/main" id="{58A5A121-A0FD-083E-6C2A-98F587FFF5F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23819427"/>
      </p:ext>
    </p:extLst>
  </p:cSld>
  <p:clrMapOvr>
    <a:masterClrMapping/>
  </p:clrMapOvr>
  <mc:AlternateContent xmlns:mc="http://schemas.openxmlformats.org/markup-compatibility/2006">
    <mc:Choice xmlns:p14="http://schemas.microsoft.com/office/powerpoint/2010/main" Requires="p14">
      <p:transition spd="slow" p14:dur="2000" advTm="28438"/>
    </mc:Choice>
    <mc:Fallback>
      <p:transition spd="slow" advTm="28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8C25C8-AA28-BB07-E0E4-423600451BF3}"/>
              </a:ext>
            </a:extLst>
          </p:cNvPr>
          <p:cNvSpPr>
            <a:spLocks noGrp="1"/>
          </p:cNvSpPr>
          <p:nvPr>
            <p:ph type="title"/>
          </p:nvPr>
        </p:nvSpPr>
        <p:spPr>
          <a:xfrm>
            <a:off x="1524000" y="548640"/>
            <a:ext cx="9160475" cy="1132258"/>
          </a:xfrm>
        </p:spPr>
        <p:txBody>
          <a:bodyPr anchor="ctr">
            <a:normAutofit/>
          </a:bodyPr>
          <a:lstStyle/>
          <a:p>
            <a:pPr algn="ctr"/>
            <a:r>
              <a:rPr lang="en-US" dirty="0"/>
              <a:t>Conclusion</a:t>
            </a:r>
            <a:endParaRPr lang="en-US"/>
          </a:p>
        </p:txBody>
      </p:sp>
      <p:graphicFrame>
        <p:nvGraphicFramePr>
          <p:cNvPr id="5" name="Content Placeholder 2">
            <a:extLst>
              <a:ext uri="{FF2B5EF4-FFF2-40B4-BE49-F238E27FC236}">
                <a16:creationId xmlns:a16="http://schemas.microsoft.com/office/drawing/2014/main" id="{EF110DB9-F006-ED1E-DC12-442D78674754}"/>
              </a:ext>
            </a:extLst>
          </p:cNvPr>
          <p:cNvGraphicFramePr>
            <a:graphicFrameLocks noGrp="1"/>
          </p:cNvGraphicFramePr>
          <p:nvPr>
            <p:ph idx="1"/>
            <p:extLst>
              <p:ext uri="{D42A27DB-BD31-4B8C-83A1-F6EECF244321}">
                <p14:modId xmlns:p14="http://schemas.microsoft.com/office/powerpoint/2010/main" val="1690437964"/>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E432F1E2-9B2E-2E52-83BA-3F3F5D82757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4708223"/>
      </p:ext>
    </p:extLst>
  </p:cSld>
  <p:clrMapOvr>
    <a:masterClrMapping/>
  </p:clrMapOvr>
  <mc:AlternateContent xmlns:mc="http://schemas.openxmlformats.org/markup-compatibility/2006">
    <mc:Choice xmlns:p14="http://schemas.microsoft.com/office/powerpoint/2010/main" Requires="p14">
      <p:transition spd="slow" p14:dur="2000" advTm="33526"/>
    </mc:Choice>
    <mc:Fallback>
      <p:transition spd="slow" advTm="33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1A2A5-A234-0107-BAD1-68C87A769C57}"/>
              </a:ext>
            </a:extLst>
          </p:cNvPr>
          <p:cNvSpPr>
            <a:spLocks noGrp="1"/>
          </p:cNvSpPr>
          <p:nvPr>
            <p:ph type="title"/>
          </p:nvPr>
        </p:nvSpPr>
        <p:spPr>
          <a:xfrm>
            <a:off x="612648" y="548640"/>
            <a:ext cx="10945037" cy="1133856"/>
          </a:xfrm>
        </p:spPr>
        <p:txBody>
          <a:bodyPr anchor="t">
            <a:normAutofit/>
          </a:bodyPr>
          <a:lstStyle/>
          <a:p>
            <a:r>
              <a:rPr lang="en-US" dirty="0"/>
              <a:t>Future Recommendations</a:t>
            </a:r>
          </a:p>
        </p:txBody>
      </p:sp>
      <p:graphicFrame>
        <p:nvGraphicFramePr>
          <p:cNvPr id="5" name="Content Placeholder 2">
            <a:extLst>
              <a:ext uri="{FF2B5EF4-FFF2-40B4-BE49-F238E27FC236}">
                <a16:creationId xmlns:a16="http://schemas.microsoft.com/office/drawing/2014/main" id="{59985513-D426-F2A4-0738-A77AF3C27243}"/>
              </a:ext>
            </a:extLst>
          </p:cNvPr>
          <p:cNvGraphicFramePr>
            <a:graphicFrameLocks noGrp="1"/>
          </p:cNvGraphicFramePr>
          <p:nvPr>
            <p:ph idx="1"/>
            <p:extLst>
              <p:ext uri="{D42A27DB-BD31-4B8C-83A1-F6EECF244321}">
                <p14:modId xmlns:p14="http://schemas.microsoft.com/office/powerpoint/2010/main" val="3932555468"/>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5AF851A0-CD39-8FD6-8458-71F29492929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9131703"/>
      </p:ext>
    </p:extLst>
  </p:cSld>
  <p:clrMapOvr>
    <a:masterClrMapping/>
  </p:clrMapOvr>
  <mc:AlternateContent xmlns:mc="http://schemas.openxmlformats.org/markup-compatibility/2006">
    <mc:Choice xmlns:p14="http://schemas.microsoft.com/office/powerpoint/2010/main" Requires="p14">
      <p:transition spd="slow" p14:dur="2000" advTm="21622"/>
    </mc:Choice>
    <mc:Fallback>
      <p:transition spd="slow" advTm="21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C9B8C-AEA8-3913-E0D9-1D6F7D90266A}"/>
              </a:ext>
            </a:extLst>
          </p:cNvPr>
          <p:cNvSpPr>
            <a:spLocks noGrp="1"/>
          </p:cNvSpPr>
          <p:nvPr>
            <p:ph type="title"/>
          </p:nvPr>
        </p:nvSpPr>
        <p:spPr>
          <a:xfrm>
            <a:off x="612649" y="548638"/>
            <a:ext cx="3493008" cy="5788152"/>
          </a:xfrm>
        </p:spPr>
        <p:txBody>
          <a:bodyPr anchor="ctr">
            <a:normAutofit/>
          </a:bodyPr>
          <a:lstStyle/>
          <a:p>
            <a:r>
              <a:rPr lang="en-US" sz="4000"/>
              <a:t>Business Problem</a:t>
            </a:r>
          </a:p>
        </p:txBody>
      </p:sp>
      <p:graphicFrame>
        <p:nvGraphicFramePr>
          <p:cNvPr id="5" name="Content Placeholder 2">
            <a:extLst>
              <a:ext uri="{FF2B5EF4-FFF2-40B4-BE49-F238E27FC236}">
                <a16:creationId xmlns:a16="http://schemas.microsoft.com/office/drawing/2014/main" id="{CD65CFB9-44F3-1D99-F194-13DEEF1A64CD}"/>
              </a:ext>
            </a:extLst>
          </p:cNvPr>
          <p:cNvGraphicFramePr>
            <a:graphicFrameLocks noGrp="1"/>
          </p:cNvGraphicFramePr>
          <p:nvPr>
            <p:ph idx="1"/>
            <p:extLst>
              <p:ext uri="{D42A27DB-BD31-4B8C-83A1-F6EECF244321}">
                <p14:modId xmlns:p14="http://schemas.microsoft.com/office/powerpoint/2010/main" val="128099888"/>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6DCCA7AC-A10D-D619-210B-747328FE5D3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4589871"/>
      </p:ext>
    </p:extLst>
  </p:cSld>
  <p:clrMapOvr>
    <a:masterClrMapping/>
  </p:clrMapOvr>
  <mc:AlternateContent xmlns:mc="http://schemas.openxmlformats.org/markup-compatibility/2006">
    <mc:Choice xmlns:p14="http://schemas.microsoft.com/office/powerpoint/2010/main" Requires="p14">
      <p:transition spd="slow" p14:dur="2000" advTm="25707"/>
    </mc:Choice>
    <mc:Fallback>
      <p:transition spd="slow" advTm="25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B971D-DD32-BA88-7556-42FC867A6F9B}"/>
              </a:ext>
            </a:extLst>
          </p:cNvPr>
          <p:cNvSpPr>
            <a:spLocks noGrp="1"/>
          </p:cNvSpPr>
          <p:nvPr>
            <p:ph type="title"/>
          </p:nvPr>
        </p:nvSpPr>
        <p:spPr>
          <a:xfrm>
            <a:off x="612648" y="1114923"/>
            <a:ext cx="4621553" cy="1360728"/>
          </a:xfrm>
        </p:spPr>
        <p:txBody>
          <a:bodyPr anchor="b">
            <a:normAutofit/>
          </a:bodyPr>
          <a:lstStyle/>
          <a:p>
            <a:r>
              <a:rPr lang="en-US" dirty="0"/>
              <a:t>Data Collection</a:t>
            </a:r>
          </a:p>
        </p:txBody>
      </p:sp>
      <p:sp>
        <p:nvSpPr>
          <p:cNvPr id="3" name="Content Placeholder 2">
            <a:extLst>
              <a:ext uri="{FF2B5EF4-FFF2-40B4-BE49-F238E27FC236}">
                <a16:creationId xmlns:a16="http://schemas.microsoft.com/office/drawing/2014/main" id="{1D1468A2-CD18-AD20-A6DE-EFB97A320089}"/>
              </a:ext>
            </a:extLst>
          </p:cNvPr>
          <p:cNvSpPr>
            <a:spLocks noGrp="1"/>
          </p:cNvSpPr>
          <p:nvPr>
            <p:ph idx="1"/>
          </p:nvPr>
        </p:nvSpPr>
        <p:spPr>
          <a:xfrm>
            <a:off x="612648" y="2584058"/>
            <a:ext cx="4621553" cy="3159018"/>
          </a:xfrm>
        </p:spPr>
        <p:txBody>
          <a:bodyPr>
            <a:normAutofit/>
          </a:bodyPr>
          <a:lstStyle/>
          <a:p>
            <a:r>
              <a:rPr lang="en-US" sz="1800" dirty="0"/>
              <a:t>Credit Card Transaction Dataset</a:t>
            </a:r>
          </a:p>
          <a:p>
            <a:pPr lvl="1"/>
            <a:r>
              <a:rPr lang="en-US" dirty="0"/>
              <a:t>European Cardholders over a two-day period</a:t>
            </a:r>
          </a:p>
          <a:p>
            <a:pPr lvl="1"/>
            <a:r>
              <a:rPr lang="en-US" dirty="0"/>
              <a:t>284,807 transactions (only 492 marked as fraud)</a:t>
            </a:r>
          </a:p>
          <a:p>
            <a:pPr lvl="1"/>
            <a:r>
              <a:rPr lang="en-US" dirty="0"/>
              <a:t>Highly imbalanced</a:t>
            </a:r>
          </a:p>
        </p:txBody>
      </p:sp>
      <p:pic>
        <p:nvPicPr>
          <p:cNvPr id="7" name="Graphic 6" descr="Credit card">
            <a:extLst>
              <a:ext uri="{FF2B5EF4-FFF2-40B4-BE49-F238E27FC236}">
                <a16:creationId xmlns:a16="http://schemas.microsoft.com/office/drawing/2014/main" id="{3F8FCDF5-1E56-0FB7-64E9-FBEF73C22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6074" y="1114923"/>
            <a:ext cx="4628153" cy="4628153"/>
          </a:xfrm>
          <a:prstGeom prst="rect">
            <a:avLst/>
          </a:prstGeom>
        </p:spPr>
      </p:pic>
      <p:pic>
        <p:nvPicPr>
          <p:cNvPr id="4" name="Picture 3" descr="A blue rectangular object with red bars&#10;&#10;AI-generated content may be incorrect.">
            <a:extLst>
              <a:ext uri="{FF2B5EF4-FFF2-40B4-BE49-F238E27FC236}">
                <a16:creationId xmlns:a16="http://schemas.microsoft.com/office/drawing/2014/main" id="{086A507F-2B8D-D497-7AC2-B53A7243A13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46849" y="1795287"/>
            <a:ext cx="5260848" cy="3476119"/>
          </a:xfrm>
          <a:prstGeom prst="rect">
            <a:avLst/>
          </a:prstGeom>
          <a:noFill/>
          <a:ln>
            <a:noFill/>
          </a:ln>
        </p:spPr>
      </p:pic>
      <p:pic>
        <p:nvPicPr>
          <p:cNvPr id="14" name="Audio 13">
            <a:hlinkClick r:id="" action="ppaction://media"/>
            <a:extLst>
              <a:ext uri="{FF2B5EF4-FFF2-40B4-BE49-F238E27FC236}">
                <a16:creationId xmlns:a16="http://schemas.microsoft.com/office/drawing/2014/main" id="{084F188D-AA95-9395-E60F-33185CE528A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353893"/>
      </p:ext>
    </p:extLst>
  </p:cSld>
  <p:clrMapOvr>
    <a:masterClrMapping/>
  </p:clrMapOvr>
  <mc:AlternateContent xmlns:mc="http://schemas.openxmlformats.org/markup-compatibility/2006">
    <mc:Choice xmlns:p14="http://schemas.microsoft.com/office/powerpoint/2010/main" Requires="p14">
      <p:transition spd="slow" p14:dur="2000" advTm="35725"/>
    </mc:Choice>
    <mc:Fallback>
      <p:transition spd="slow" advTm="3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A23D-B6B2-6964-978A-40F0AB91BDF9}"/>
              </a:ext>
            </a:extLst>
          </p:cNvPr>
          <p:cNvSpPr>
            <a:spLocks noGrp="1"/>
          </p:cNvSpPr>
          <p:nvPr>
            <p:ph type="title"/>
          </p:nvPr>
        </p:nvSpPr>
        <p:spPr/>
        <p:txBody>
          <a:bodyPr/>
          <a:lstStyle/>
          <a:p>
            <a:r>
              <a:rPr lang="en-US" dirty="0"/>
              <a:t>Transaction Amounts – Fraud vs. Non-Fraud</a:t>
            </a:r>
          </a:p>
        </p:txBody>
      </p:sp>
      <p:pic>
        <p:nvPicPr>
          <p:cNvPr id="4" name="Content Placeholder 3" descr="A graph with numbers and lines&#10;&#10;AI-generated content may be incorrect.">
            <a:extLst>
              <a:ext uri="{FF2B5EF4-FFF2-40B4-BE49-F238E27FC236}">
                <a16:creationId xmlns:a16="http://schemas.microsoft.com/office/drawing/2014/main" id="{093A927A-69E7-7C79-D13C-65E41D176314}"/>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327744" y="1772122"/>
            <a:ext cx="7223774" cy="4480569"/>
          </a:xfrm>
          <a:prstGeom prst="rect">
            <a:avLst/>
          </a:prstGeom>
          <a:noFill/>
          <a:ln>
            <a:noFill/>
          </a:ln>
        </p:spPr>
      </p:pic>
      <p:pic>
        <p:nvPicPr>
          <p:cNvPr id="7" name="Audio 6">
            <a:hlinkClick r:id="" action="ppaction://media"/>
            <a:extLst>
              <a:ext uri="{FF2B5EF4-FFF2-40B4-BE49-F238E27FC236}">
                <a16:creationId xmlns:a16="http://schemas.microsoft.com/office/drawing/2014/main" id="{2B2FC62D-E026-65F7-1D79-7DA0BDBBDF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9087307"/>
      </p:ext>
    </p:extLst>
  </p:cSld>
  <p:clrMapOvr>
    <a:masterClrMapping/>
  </p:clrMapOvr>
  <mc:AlternateContent xmlns:mc="http://schemas.openxmlformats.org/markup-compatibility/2006">
    <mc:Choice xmlns:p14="http://schemas.microsoft.com/office/powerpoint/2010/main" Requires="p14">
      <p:transition spd="slow" p14:dur="2000" advTm="36696"/>
    </mc:Choice>
    <mc:Fallback>
      <p:transition spd="slow" advTm="36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54C0-E0CF-DDC8-AA87-7DDA06BE635E}"/>
              </a:ext>
            </a:extLst>
          </p:cNvPr>
          <p:cNvSpPr>
            <a:spLocks noGrp="1"/>
          </p:cNvSpPr>
          <p:nvPr>
            <p:ph type="title"/>
          </p:nvPr>
        </p:nvSpPr>
        <p:spPr/>
        <p:txBody>
          <a:bodyPr/>
          <a:lstStyle/>
          <a:p>
            <a:r>
              <a:rPr lang="en-US" dirty="0"/>
              <a:t>Transactions over Time – Fraud vs. Non-Fraud</a:t>
            </a:r>
          </a:p>
        </p:txBody>
      </p:sp>
      <p:pic>
        <p:nvPicPr>
          <p:cNvPr id="4" name="Content Placeholder 3" descr="A graph of different colored bars&#10;&#10;AI-generated content may be incorrect.">
            <a:extLst>
              <a:ext uri="{FF2B5EF4-FFF2-40B4-BE49-F238E27FC236}">
                <a16:creationId xmlns:a16="http://schemas.microsoft.com/office/drawing/2014/main" id="{B1C1CD0A-2B36-DB8D-35EA-9150E698BE14}"/>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12775" y="2133242"/>
            <a:ext cx="10653713" cy="3758329"/>
          </a:xfrm>
          <a:prstGeom prst="rect">
            <a:avLst/>
          </a:prstGeom>
          <a:noFill/>
          <a:ln>
            <a:noFill/>
          </a:ln>
        </p:spPr>
      </p:pic>
      <p:pic>
        <p:nvPicPr>
          <p:cNvPr id="7" name="Audio 6">
            <a:hlinkClick r:id="" action="ppaction://media"/>
            <a:extLst>
              <a:ext uri="{FF2B5EF4-FFF2-40B4-BE49-F238E27FC236}">
                <a16:creationId xmlns:a16="http://schemas.microsoft.com/office/drawing/2014/main" id="{685E2461-5347-7FA3-8E96-D3F87B22F5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30733822"/>
      </p:ext>
    </p:extLst>
  </p:cSld>
  <p:clrMapOvr>
    <a:masterClrMapping/>
  </p:clrMapOvr>
  <mc:AlternateContent xmlns:mc="http://schemas.openxmlformats.org/markup-compatibility/2006">
    <mc:Choice xmlns:p14="http://schemas.microsoft.com/office/powerpoint/2010/main" Requires="p14">
      <p:transition spd="slow" p14:dur="2000" advTm="28390"/>
    </mc:Choice>
    <mc:Fallback>
      <p:transition spd="slow" advTm="28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FB758-4A5F-DDF9-0D8B-5B9EE7DD031E}"/>
              </a:ext>
            </a:extLst>
          </p:cNvPr>
          <p:cNvSpPr>
            <a:spLocks noGrp="1"/>
          </p:cNvSpPr>
          <p:nvPr>
            <p:ph type="title"/>
          </p:nvPr>
        </p:nvSpPr>
        <p:spPr>
          <a:xfrm>
            <a:off x="510074" y="1635260"/>
            <a:ext cx="3348297" cy="2241755"/>
          </a:xfrm>
        </p:spPr>
        <p:txBody>
          <a:bodyPr vert="horz" lIns="91440" tIns="45720" rIns="91440" bIns="45720" rtlCol="0" anchor="b">
            <a:normAutofit/>
          </a:bodyPr>
          <a:lstStyle/>
          <a:p>
            <a:r>
              <a:rPr lang="en-US" sz="4000"/>
              <a:t>Correlation Heatmap</a:t>
            </a:r>
          </a:p>
        </p:txBody>
      </p:sp>
      <p:pic>
        <p:nvPicPr>
          <p:cNvPr id="4" name="Content Placeholder 3">
            <a:extLst>
              <a:ext uri="{FF2B5EF4-FFF2-40B4-BE49-F238E27FC236}">
                <a16:creationId xmlns:a16="http://schemas.microsoft.com/office/drawing/2014/main" id="{5B2BF15C-7688-FFA9-B83E-7ADBDDF310AE}"/>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4604979" y="394504"/>
            <a:ext cx="6869047" cy="6061934"/>
          </a:xfrm>
          <a:prstGeom prst="rect">
            <a:avLst/>
          </a:prstGeom>
          <a:noFill/>
        </p:spPr>
      </p:pic>
      <p:pic>
        <p:nvPicPr>
          <p:cNvPr id="7" name="Audio 6">
            <a:hlinkClick r:id="" action="ppaction://media"/>
            <a:extLst>
              <a:ext uri="{FF2B5EF4-FFF2-40B4-BE49-F238E27FC236}">
                <a16:creationId xmlns:a16="http://schemas.microsoft.com/office/drawing/2014/main" id="{767EC512-DEEE-B93B-4AD1-7857DC617AF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5686773"/>
      </p:ext>
    </p:extLst>
  </p:cSld>
  <p:clrMapOvr>
    <a:masterClrMapping/>
  </p:clrMapOvr>
  <mc:AlternateContent xmlns:mc="http://schemas.openxmlformats.org/markup-compatibility/2006">
    <mc:Choice xmlns:p14="http://schemas.microsoft.com/office/powerpoint/2010/main" Requires="p14">
      <p:transition spd="slow" p14:dur="2000" advTm="13946"/>
    </mc:Choice>
    <mc:Fallback>
      <p:transition spd="slow" advTm="1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77BD6-E3AC-8E66-8143-CCA7B9C549A0}"/>
              </a:ext>
            </a:extLst>
          </p:cNvPr>
          <p:cNvSpPr>
            <a:spLocks noGrp="1"/>
          </p:cNvSpPr>
          <p:nvPr>
            <p:ph type="title"/>
          </p:nvPr>
        </p:nvSpPr>
        <p:spPr>
          <a:xfrm>
            <a:off x="612650" y="1252728"/>
            <a:ext cx="2905613" cy="4768815"/>
          </a:xfrm>
        </p:spPr>
        <p:txBody>
          <a:bodyPr>
            <a:normAutofit/>
          </a:bodyPr>
          <a:lstStyle/>
          <a:p>
            <a:r>
              <a:rPr lang="en-US" sz="3200"/>
              <a:t>Handling Class Imbalance</a:t>
            </a:r>
          </a:p>
        </p:txBody>
      </p:sp>
      <p:graphicFrame>
        <p:nvGraphicFramePr>
          <p:cNvPr id="5" name="Content Placeholder 2">
            <a:extLst>
              <a:ext uri="{FF2B5EF4-FFF2-40B4-BE49-F238E27FC236}">
                <a16:creationId xmlns:a16="http://schemas.microsoft.com/office/drawing/2014/main" id="{01BA613C-F297-2DE9-130A-CD8BB755DE90}"/>
              </a:ext>
            </a:extLst>
          </p:cNvPr>
          <p:cNvGraphicFramePr>
            <a:graphicFrameLocks noGrp="1"/>
          </p:cNvGraphicFramePr>
          <p:nvPr>
            <p:ph idx="1"/>
            <p:extLst>
              <p:ext uri="{D42A27DB-BD31-4B8C-83A1-F6EECF244321}">
                <p14:modId xmlns:p14="http://schemas.microsoft.com/office/powerpoint/2010/main" val="3284164587"/>
              </p:ext>
            </p:extLst>
          </p:nvPr>
        </p:nvGraphicFramePr>
        <p:xfrm>
          <a:off x="4021483" y="1252728"/>
          <a:ext cx="7536203" cy="4768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E73F026E-F49C-5383-83D3-F172B2183E2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0248473"/>
      </p:ext>
    </p:extLst>
  </p:cSld>
  <p:clrMapOvr>
    <a:masterClrMapping/>
  </p:clrMapOvr>
  <mc:AlternateContent xmlns:mc="http://schemas.openxmlformats.org/markup-compatibility/2006">
    <mc:Choice xmlns:p14="http://schemas.microsoft.com/office/powerpoint/2010/main" Requires="p14">
      <p:transition spd="slow" p14:dur="2000" advTm="23708"/>
    </mc:Choice>
    <mc:Fallback>
      <p:transition spd="slow" advTm="23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C3274-F72A-5E2A-CBE2-B9DB0F644AE8}"/>
              </a:ext>
            </a:extLst>
          </p:cNvPr>
          <p:cNvSpPr>
            <a:spLocks noGrp="1"/>
          </p:cNvSpPr>
          <p:nvPr>
            <p:ph type="title"/>
          </p:nvPr>
        </p:nvSpPr>
        <p:spPr>
          <a:xfrm>
            <a:off x="612649" y="548638"/>
            <a:ext cx="3493008" cy="5788152"/>
          </a:xfrm>
        </p:spPr>
        <p:txBody>
          <a:bodyPr anchor="ctr">
            <a:normAutofit/>
          </a:bodyPr>
          <a:lstStyle/>
          <a:p>
            <a:r>
              <a:rPr lang="en-US" sz="4000"/>
              <a:t>Methods</a:t>
            </a:r>
          </a:p>
        </p:txBody>
      </p:sp>
      <p:graphicFrame>
        <p:nvGraphicFramePr>
          <p:cNvPr id="12" name="Content Placeholder 2">
            <a:extLst>
              <a:ext uri="{FF2B5EF4-FFF2-40B4-BE49-F238E27FC236}">
                <a16:creationId xmlns:a16="http://schemas.microsoft.com/office/drawing/2014/main" id="{1802DE35-3827-6196-683A-8FF094AD9FD9}"/>
              </a:ext>
            </a:extLst>
          </p:cNvPr>
          <p:cNvGraphicFramePr>
            <a:graphicFrameLocks noGrp="1"/>
          </p:cNvGraphicFramePr>
          <p:nvPr>
            <p:ph idx="1"/>
            <p:extLst>
              <p:ext uri="{D42A27DB-BD31-4B8C-83A1-F6EECF244321}">
                <p14:modId xmlns:p14="http://schemas.microsoft.com/office/powerpoint/2010/main" val="186283937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BE158E3F-A2CA-58F7-63FE-3A6D0FF9D4B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9378915"/>
      </p:ext>
    </p:extLst>
  </p:cSld>
  <p:clrMapOvr>
    <a:masterClrMapping/>
  </p:clrMapOvr>
  <mc:AlternateContent xmlns:mc="http://schemas.openxmlformats.org/markup-compatibility/2006">
    <mc:Choice xmlns:p14="http://schemas.microsoft.com/office/powerpoint/2010/main" Requires="p14">
      <p:transition spd="slow" p14:dur="2000" advTm="25970"/>
    </mc:Choice>
    <mc:Fallback>
      <p:transition spd="slow" advTm="2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44E110-5B0A-1B75-01F2-487A82163C40}"/>
              </a:ext>
            </a:extLst>
          </p:cNvPr>
          <p:cNvSpPr>
            <a:spLocks noGrp="1"/>
          </p:cNvSpPr>
          <p:nvPr>
            <p:ph type="title"/>
          </p:nvPr>
        </p:nvSpPr>
        <p:spPr>
          <a:xfrm>
            <a:off x="612649" y="548638"/>
            <a:ext cx="3493008" cy="5788152"/>
          </a:xfrm>
        </p:spPr>
        <p:txBody>
          <a:bodyPr anchor="ctr">
            <a:normAutofit/>
          </a:bodyPr>
          <a:lstStyle/>
          <a:p>
            <a:r>
              <a:rPr lang="en-US" sz="4000"/>
              <a:t>Evaluation Metrics</a:t>
            </a:r>
          </a:p>
        </p:txBody>
      </p:sp>
      <p:graphicFrame>
        <p:nvGraphicFramePr>
          <p:cNvPr id="5" name="Content Placeholder 2">
            <a:extLst>
              <a:ext uri="{FF2B5EF4-FFF2-40B4-BE49-F238E27FC236}">
                <a16:creationId xmlns:a16="http://schemas.microsoft.com/office/drawing/2014/main" id="{F24D584B-4A0C-6ADA-00A5-24BF06B67439}"/>
              </a:ext>
            </a:extLst>
          </p:cNvPr>
          <p:cNvGraphicFramePr>
            <a:graphicFrameLocks noGrp="1"/>
          </p:cNvGraphicFramePr>
          <p:nvPr>
            <p:ph idx="1"/>
            <p:extLst>
              <p:ext uri="{D42A27DB-BD31-4B8C-83A1-F6EECF244321}">
                <p14:modId xmlns:p14="http://schemas.microsoft.com/office/powerpoint/2010/main" val="352935936"/>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0DD44AE9-36F3-85DE-8D7E-AA5434307A1E}"/>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0345314"/>
      </p:ext>
    </p:extLst>
  </p:cSld>
  <p:clrMapOvr>
    <a:masterClrMapping/>
  </p:clrMapOvr>
  <mc:AlternateContent xmlns:mc="http://schemas.openxmlformats.org/markup-compatibility/2006">
    <mc:Choice xmlns:p14="http://schemas.microsoft.com/office/powerpoint/2010/main" Requires="p14">
      <p:transition spd="slow" p14:dur="2000" advTm="32269"/>
    </mc:Choice>
    <mc:Fallback>
      <p:transition spd="slow" advTm="32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1274</Words>
  <Application>Microsoft Office PowerPoint</Application>
  <PresentationFormat>Widescreen</PresentationFormat>
  <Paragraphs>68</Paragraphs>
  <Slides>15</Slides>
  <Notes>15</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Neue Haas Grotesk Text Pro</vt:lpstr>
      <vt:lpstr>VanillaVTI</vt:lpstr>
      <vt:lpstr>Handling Imbalanced Data to Predict Credit Card Fraud</vt:lpstr>
      <vt:lpstr>Business Problem</vt:lpstr>
      <vt:lpstr>Data Collection</vt:lpstr>
      <vt:lpstr>Transaction Amounts – Fraud vs. Non-Fraud</vt:lpstr>
      <vt:lpstr>Transactions over Time – Fraud vs. Non-Fraud</vt:lpstr>
      <vt:lpstr>Correlation Heatmap</vt:lpstr>
      <vt:lpstr>Handling Class Imbalance</vt:lpstr>
      <vt:lpstr>Methods</vt:lpstr>
      <vt:lpstr>Evaluation Metrics</vt:lpstr>
      <vt:lpstr>Results</vt:lpstr>
      <vt:lpstr>Understanding Precision Recall Curves</vt:lpstr>
      <vt:lpstr>Confusion Matricies</vt:lpstr>
      <vt:lpstr>Top 3 Features</vt:lpstr>
      <vt:lpstr>Conclusion</vt:lpstr>
      <vt:lpstr>Future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Christina Vosnak</dc:creator>
  <cp:lastModifiedBy>Christina Vosnak</cp:lastModifiedBy>
  <cp:revision>1</cp:revision>
  <dcterms:created xsi:type="dcterms:W3CDTF">2025-05-05T01:07:41Z</dcterms:created>
  <dcterms:modified xsi:type="dcterms:W3CDTF">2025-05-05T02:28:50Z</dcterms:modified>
</cp:coreProperties>
</file>